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harts/chart17.xml" ContentType="application/vnd.openxmlformats-officedocument.drawingml.char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charts/chart13.xml" ContentType="application/vnd.openxmlformats-officedocument.drawingml.chart+xml"/>
  <Override PartName="/ppt/charts/chart15.xml" ContentType="application/vnd.openxmlformats-officedocument.drawingml.char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harts/chart9.xml" ContentType="application/vnd.openxmlformats-officedocument.drawingml.chart+xml"/>
  <Override PartName="/ppt/charts/chart11.xml" ContentType="application/vnd.openxmlformats-officedocument.drawingml.chart+xml"/>
  <Override PartName="/ppt/charts/chart7.xml" ContentType="application/vnd.openxmlformats-officedocument.drawingml.chart+xml"/>
  <Override PartName="/ppt/charts/chart3.xml" ContentType="application/vnd.openxmlformats-officedocument.drawingml.chart+xml"/>
  <Override PartName="/ppt/charts/chart5.xml" ContentType="application/vnd.openxmlformats-officedocument.drawingml.char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Override PartName="/ppt/charts/chart18.xml" ContentType="application/vnd.openxmlformats-officedocument.drawingml.char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charts/chart16.xml" ContentType="application/vnd.openxmlformats-officedocument.drawingml.char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charts/chart14.xml" ContentType="application/vnd.openxmlformats-officedocument.drawingml.char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charts/chart8.xml" ContentType="application/vnd.openxmlformats-officedocument.drawingml.chart+xml"/>
  <Override PartName="/ppt/charts/chart12.xml" ContentType="application/vnd.openxmlformats-officedocument.drawingml.chart+xml"/>
  <Override PartName="/ppt/slideLayouts/slideLayout10.xml" ContentType="application/vnd.openxmlformats-officedocument.presentationml.slideLayout+xml"/>
  <Override PartName="/ppt/charts/chart6.xml" ContentType="application/vnd.openxmlformats-officedocument.drawingml.chart+xml"/>
  <Override PartName="/ppt/charts/chart10.xml" ContentType="application/vnd.openxmlformats-officedocument.drawingml.chart+xml"/>
  <Override PartName="/ppt/charts/chart4.xml" ContentType="application/vnd.openxmlformats-officedocument.drawingml.chart+xml"/>
  <Override PartName="/ppt/slides/slide8.xml" ContentType="application/vnd.openxmlformats-officedocument.presentationml.slide+xml"/>
  <Override PartName="/ppt/slides/slide49.xml" ContentType="application/vnd.openxmlformats-officedocument.presentationml.slide+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9"/>
  </p:notesMasterIdLst>
  <p:sldIdLst>
    <p:sldId id="256" r:id="rId2"/>
    <p:sldId id="330" r:id="rId3"/>
    <p:sldId id="325" r:id="rId4"/>
    <p:sldId id="313" r:id="rId5"/>
    <p:sldId id="285" r:id="rId6"/>
    <p:sldId id="257" r:id="rId7"/>
    <p:sldId id="309" r:id="rId8"/>
    <p:sldId id="334" r:id="rId9"/>
    <p:sldId id="322" r:id="rId10"/>
    <p:sldId id="323" r:id="rId11"/>
    <p:sldId id="312" r:id="rId12"/>
    <p:sldId id="318" r:id="rId13"/>
    <p:sldId id="317" r:id="rId14"/>
    <p:sldId id="327" r:id="rId15"/>
    <p:sldId id="266" r:id="rId16"/>
    <p:sldId id="289" r:id="rId17"/>
    <p:sldId id="307" r:id="rId18"/>
    <p:sldId id="308" r:id="rId19"/>
    <p:sldId id="268" r:id="rId20"/>
    <p:sldId id="326" r:id="rId21"/>
    <p:sldId id="267" r:id="rId22"/>
    <p:sldId id="262" r:id="rId23"/>
    <p:sldId id="270" r:id="rId24"/>
    <p:sldId id="269" r:id="rId25"/>
    <p:sldId id="290" r:id="rId26"/>
    <p:sldId id="291" r:id="rId27"/>
    <p:sldId id="292" r:id="rId28"/>
    <p:sldId id="293" r:id="rId29"/>
    <p:sldId id="294" r:id="rId30"/>
    <p:sldId id="286" r:id="rId31"/>
    <p:sldId id="287" r:id="rId32"/>
    <p:sldId id="288" r:id="rId33"/>
    <p:sldId id="329" r:id="rId34"/>
    <p:sldId id="295" r:id="rId35"/>
    <p:sldId id="319" r:id="rId36"/>
    <p:sldId id="321" r:id="rId37"/>
    <p:sldId id="331" r:id="rId38"/>
    <p:sldId id="332" r:id="rId39"/>
    <p:sldId id="300" r:id="rId40"/>
    <p:sldId id="299" r:id="rId41"/>
    <p:sldId id="301" r:id="rId42"/>
    <p:sldId id="314" r:id="rId43"/>
    <p:sldId id="336" r:id="rId44"/>
    <p:sldId id="315" r:id="rId45"/>
    <p:sldId id="302" r:id="rId46"/>
    <p:sldId id="303" r:id="rId47"/>
    <p:sldId id="310" r:id="rId48"/>
    <p:sldId id="280" r:id="rId49"/>
    <p:sldId id="335" r:id="rId50"/>
    <p:sldId id="333" r:id="rId51"/>
    <p:sldId id="273" r:id="rId52"/>
    <p:sldId id="274" r:id="rId53"/>
    <p:sldId id="276" r:id="rId54"/>
    <p:sldId id="304" r:id="rId55"/>
    <p:sldId id="305" r:id="rId56"/>
    <p:sldId id="306" r:id="rId57"/>
    <p:sldId id="272" r:id="rId5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660" autoAdjust="0"/>
  </p:normalViewPr>
  <p:slideViewPr>
    <p:cSldViewPr>
      <p:cViewPr>
        <p:scale>
          <a:sx n="100" d="100"/>
          <a:sy n="100" d="100"/>
        </p:scale>
        <p:origin x="-1104" y="-18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3" d="100"/>
          <a:sy n="83" d="100"/>
        </p:scale>
        <p:origin x="-3000"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njpb\Documents\ESRC%20workhouse%20database\ESRC%20research%20project\Conference%20papers\LPSS%20Conference%20in%20April%202011\Sex%20ratios%20at%20burial%20from%20Sexton's%20books.xlsx" TargetMode="External"/></Relationships>
</file>

<file path=ppt/charts/_rels/chart10.xml.rels><?xml version="1.0" encoding="UTF-8" standalone="yes"?>
<Relationships xmlns="http://schemas.openxmlformats.org/package/2006/relationships"><Relationship Id="rId1" Type="http://schemas.openxmlformats.org/officeDocument/2006/relationships/oleObject" Target="file:///C:\Users\njpb\Documents\ESRC%20workhouse%20database\ESRC%20research%20project\Conference%20papers\LPSS%20Conference%20in%20April%202011\Sex%20ratios%20at%20burial%20from%20Sexton's%20books.xlsx" TargetMode="External"/></Relationships>
</file>

<file path=ppt/charts/_rels/chart11.xml.rels><?xml version="1.0" encoding="UTF-8" standalone="yes"?>
<Relationships xmlns="http://schemas.openxmlformats.org/package/2006/relationships"><Relationship Id="rId1" Type="http://schemas.openxmlformats.org/officeDocument/2006/relationships/oleObject" Target="file:///C:\Users\njpb\Documents\ESRC%20workhouse%20database\ESRC%20research%20project\Conference%20papers\LPSS%20Conference%20in%20April%202011\Servants%20wages.xlsx" TargetMode="External"/></Relationships>
</file>

<file path=ppt/charts/_rels/chart12.xml.rels><?xml version="1.0" encoding="UTF-8" standalone="yes"?>
<Relationships xmlns="http://schemas.openxmlformats.org/package/2006/relationships"><Relationship Id="rId1" Type="http://schemas.openxmlformats.org/officeDocument/2006/relationships/oleObject" Target="file:///C:\Users\njpb\Documents\ESRC%20workhouse%20database\ESRC%20research%20project\Conference%20papers\LPSS%20Conference%20in%20April%202011\Servants%20wages.xlsx" TargetMode="External"/></Relationships>
</file>

<file path=ppt/charts/_rels/chart13.xml.rels><?xml version="1.0" encoding="UTF-8" standalone="yes"?>
<Relationships xmlns="http://schemas.openxmlformats.org/package/2006/relationships"><Relationship Id="rId1" Type="http://schemas.openxmlformats.org/officeDocument/2006/relationships/oleObject" Target="file:///C:\Users\njpb\Documents\ESRC%20workhouse%20database\ESRC%20research%20project\Conference%20papers\LPSS%20Conference%20in%20April%202011\Servants%20wages.xlsx" TargetMode="External"/></Relationships>
</file>

<file path=ppt/charts/_rels/chart14.xml.rels><?xml version="1.0" encoding="UTF-8" standalone="yes"?>
<Relationships xmlns="http://schemas.openxmlformats.org/package/2006/relationships"><Relationship Id="rId1" Type="http://schemas.openxmlformats.org/officeDocument/2006/relationships/oleObject" Target="file:///C:\Users\njpb\Documents\ESRC%20workhouse%20database\ESRC%20research%20project\Conference%20papers\LPSS%20Conference%20in%20April%202011\Servants%20wages.xlsx" TargetMode="External"/></Relationships>
</file>

<file path=ppt/charts/_rels/chart15.xml.rels><?xml version="1.0" encoding="UTF-8" standalone="yes"?>
<Relationships xmlns="http://schemas.openxmlformats.org/package/2006/relationships"><Relationship Id="rId1" Type="http://schemas.openxmlformats.org/officeDocument/2006/relationships/oleObject" Target="file:///C:\Users\njpb\Documents\ESRC%20workhouse%20database\ESRC%20research%20project\Conference%20papers\LPSS%20Conference%20in%20April%202011\Servants%20wages.xlsx" TargetMode="External"/></Relationships>
</file>

<file path=ppt/charts/_rels/chart16.xml.rels><?xml version="1.0" encoding="UTF-8" standalone="yes"?>
<Relationships xmlns="http://schemas.openxmlformats.org/package/2006/relationships"><Relationship Id="rId1" Type="http://schemas.openxmlformats.org/officeDocument/2006/relationships/oleObject" Target="file:///C:\Users\njpb\Documents\ESRC%20workhouse%20database\ESRC%20research%20project\Conference%20papers\LPSS%20Conference%20in%20April%202011\Age%20distribution%20of%20females.xlsx" TargetMode="External"/></Relationships>
</file>

<file path=ppt/charts/_rels/chart17.xml.rels><?xml version="1.0" encoding="UTF-8" standalone="yes"?>
<Relationships xmlns="http://schemas.openxmlformats.org/package/2006/relationships"><Relationship Id="rId1" Type="http://schemas.openxmlformats.org/officeDocument/2006/relationships/oleObject" Target="file:///C:\Users\njpb\Documents\ESRC%20workhouse%20database\ESRC%20research%20project\Conference%20papers\LPSS%20Conference%20in%20April%202011\Age%20distribution%20of%20females.xlsx" TargetMode="External"/></Relationships>
</file>

<file path=ppt/charts/_rels/chart18.xml.rels><?xml version="1.0" encoding="UTF-8" standalone="yes"?>
<Relationships xmlns="http://schemas.openxmlformats.org/package/2006/relationships"><Relationship Id="rId1" Type="http://schemas.openxmlformats.org/officeDocument/2006/relationships/oleObject" Target="file:///C:\Users\njpb\Documents\ESRC%20workhouse%20database\ESRC%20research%20project\Conference%20papers\LPSS%20Conference%20in%20April%202011\Age%20distribution%20of%20females.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njpb\Documents\ESRC%20workhouse%20database\ESRC%20research%20project\Conference%20papers\LPSS%20Conference%20in%20April%202011\Sex%20ratios%20at%20burial%20from%20Sexton's%20books.xlsx" TargetMode="External"/></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Users\njpb\Documents\ESRC%20workhouse%20database\ESRC%20research%20project\Conference%20papers\LPSS%20Conference%20in%20April%202011\Sex%20ratios%20at%20burial%20from%20Sexton's%20books.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s\njpb\Documents\ESRC%20workhouse%20database\ESRC%20research%20project\Conference%20papers\LPSS%20Conference%20in%20April%202011\Sex%20ratios%20at%20burial%20from%20Sexton's%20books.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Users\njpb\Documents\ESRC%20workhouse%20database\ESRC%20research%20project\Conference%20papers\LPSS%20Conference%20in%20April%202011\Sex%20ratios%20at%20burial%20from%20Sexton's%20books.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Users\njpb\Documents\ESRC%20workhouse%20database\ESRC%20research%20project\Conference%20papers\LPSS%20Conference%20in%20April%202011\Sex%20ratios%20at%20burial%20from%20Sexton's%20books.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C:\Users\njpb\Documents\ESRC%20workhouse%20database\ESRC%20research%20project\Conference%20papers\LPSS%20Conference%20in%20April%202011\Sex%20ratios%20at%20burial%20from%20Sexton's%20books.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C:\Users\njpb\Documents\ESRC%20workhouse%20database\ESRC%20research%20project\Conference%20papers\LPSS%20Conference%20in%20April%202011\Sex%20ratios%20at%20burial%20from%20Sexton's%20books.xlsx"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file:///C:\Users\njpb\Documents\ESRC%20workhouse%20database\ESRC%20research%20project\Conference%20papers\LPSS%20Conference%20in%20April%202011\Sex%20ratios%20at%20burial%20from%20Sexton's%20book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en-GB"/>
  <c:chart>
    <c:title>
      <c:tx>
        <c:rich>
          <a:bodyPr/>
          <a:lstStyle/>
          <a:p>
            <a:pPr>
              <a:defRPr/>
            </a:pPr>
            <a:r>
              <a:rPr lang="en-GB" dirty="0"/>
              <a:t>Sex ratio in London Bills of Mortality: suggests that there was a rise in the SR</a:t>
            </a:r>
            <a:r>
              <a:rPr lang="en-GB" baseline="0" dirty="0"/>
              <a:t> over the eighteenth </a:t>
            </a:r>
            <a:r>
              <a:rPr lang="en-GB" baseline="0" dirty="0" smtClean="0"/>
              <a:t>century</a:t>
            </a:r>
            <a:endParaRPr lang="en-GB" dirty="0"/>
          </a:p>
        </c:rich>
      </c:tx>
      <c:spPr>
        <a:solidFill>
          <a:schemeClr val="bg1"/>
        </a:solidFill>
        <a:ln>
          <a:solidFill>
            <a:schemeClr val="tx1"/>
          </a:solidFill>
        </a:ln>
        <a:effectLst>
          <a:outerShdw blurRad="50800" dist="76200" dir="2700000" algn="tl" rotWithShape="0">
            <a:prstClr val="black">
              <a:alpha val="40000"/>
            </a:prstClr>
          </a:outerShdw>
        </a:effectLst>
      </c:spPr>
    </c:title>
    <c:plotArea>
      <c:layout>
        <c:manualLayout>
          <c:layoutTarget val="inner"/>
          <c:xMode val="edge"/>
          <c:yMode val="edge"/>
          <c:x val="7.279143953159764E-2"/>
          <c:y val="0.12838309398968137"/>
          <c:w val="0.87587514637593678"/>
          <c:h val="0.74787677856058066"/>
        </c:manualLayout>
      </c:layout>
      <c:lineChart>
        <c:grouping val="standard"/>
        <c:ser>
          <c:idx val="0"/>
          <c:order val="0"/>
          <c:tx>
            <c:strRef>
              <c:f>'London Bills of Mortality SR'!$E$1</c:f>
              <c:strCache>
                <c:ptCount val="1"/>
                <c:pt idx="0">
                  <c:v>Sex ratio in London Bills of Mortality</c:v>
                </c:pt>
              </c:strCache>
            </c:strRef>
          </c:tx>
          <c:marker>
            <c:symbol val="none"/>
          </c:marker>
          <c:cat>
            <c:numRef>
              <c:f>'London Bills of Mortality SR'!$A$2:$A$104</c:f>
              <c:numCache>
                <c:formatCode>General</c:formatCode>
                <c:ptCount val="103"/>
                <c:pt idx="0">
                  <c:v>1728</c:v>
                </c:pt>
                <c:pt idx="1">
                  <c:v>1729</c:v>
                </c:pt>
                <c:pt idx="2">
                  <c:v>1730</c:v>
                </c:pt>
                <c:pt idx="3">
                  <c:v>1731</c:v>
                </c:pt>
                <c:pt idx="4">
                  <c:v>1732</c:v>
                </c:pt>
                <c:pt idx="5">
                  <c:v>1733</c:v>
                </c:pt>
                <c:pt idx="6">
                  <c:v>1734</c:v>
                </c:pt>
                <c:pt idx="7">
                  <c:v>1735</c:v>
                </c:pt>
                <c:pt idx="8">
                  <c:v>1736</c:v>
                </c:pt>
                <c:pt idx="9">
                  <c:v>1737</c:v>
                </c:pt>
                <c:pt idx="10">
                  <c:v>1738</c:v>
                </c:pt>
                <c:pt idx="11">
                  <c:v>1739</c:v>
                </c:pt>
                <c:pt idx="12">
                  <c:v>1740</c:v>
                </c:pt>
                <c:pt idx="13">
                  <c:v>1741</c:v>
                </c:pt>
                <c:pt idx="14">
                  <c:v>1742</c:v>
                </c:pt>
                <c:pt idx="15">
                  <c:v>1743</c:v>
                </c:pt>
                <c:pt idx="16">
                  <c:v>1744</c:v>
                </c:pt>
                <c:pt idx="17">
                  <c:v>1745</c:v>
                </c:pt>
                <c:pt idx="18">
                  <c:v>1746</c:v>
                </c:pt>
                <c:pt idx="19">
                  <c:v>1747</c:v>
                </c:pt>
                <c:pt idx="20">
                  <c:v>1748</c:v>
                </c:pt>
                <c:pt idx="21">
                  <c:v>1749</c:v>
                </c:pt>
                <c:pt idx="22">
                  <c:v>1750</c:v>
                </c:pt>
                <c:pt idx="23">
                  <c:v>1751</c:v>
                </c:pt>
                <c:pt idx="24">
                  <c:v>1752</c:v>
                </c:pt>
                <c:pt idx="25">
                  <c:v>1753</c:v>
                </c:pt>
                <c:pt idx="26">
                  <c:v>1754</c:v>
                </c:pt>
                <c:pt idx="27">
                  <c:v>1755</c:v>
                </c:pt>
                <c:pt idx="28">
                  <c:v>1756</c:v>
                </c:pt>
                <c:pt idx="29">
                  <c:v>1757</c:v>
                </c:pt>
                <c:pt idx="30">
                  <c:v>1758</c:v>
                </c:pt>
                <c:pt idx="31">
                  <c:v>1759</c:v>
                </c:pt>
                <c:pt idx="32">
                  <c:v>1760</c:v>
                </c:pt>
                <c:pt idx="33">
                  <c:v>1761</c:v>
                </c:pt>
                <c:pt idx="34">
                  <c:v>1762</c:v>
                </c:pt>
                <c:pt idx="35">
                  <c:v>1763</c:v>
                </c:pt>
                <c:pt idx="36">
                  <c:v>1764</c:v>
                </c:pt>
                <c:pt idx="37">
                  <c:v>1765</c:v>
                </c:pt>
                <c:pt idx="38">
                  <c:v>1766</c:v>
                </c:pt>
                <c:pt idx="39">
                  <c:v>1767</c:v>
                </c:pt>
                <c:pt idx="40">
                  <c:v>1768</c:v>
                </c:pt>
                <c:pt idx="41">
                  <c:v>1769</c:v>
                </c:pt>
                <c:pt idx="42">
                  <c:v>1770</c:v>
                </c:pt>
                <c:pt idx="43">
                  <c:v>1771</c:v>
                </c:pt>
                <c:pt idx="44">
                  <c:v>1772</c:v>
                </c:pt>
                <c:pt idx="45">
                  <c:v>1773</c:v>
                </c:pt>
                <c:pt idx="46">
                  <c:v>1774</c:v>
                </c:pt>
                <c:pt idx="47">
                  <c:v>1775</c:v>
                </c:pt>
                <c:pt idx="48">
                  <c:v>1776</c:v>
                </c:pt>
                <c:pt idx="49">
                  <c:v>1777</c:v>
                </c:pt>
                <c:pt idx="50">
                  <c:v>1778</c:v>
                </c:pt>
                <c:pt idx="51">
                  <c:v>1779</c:v>
                </c:pt>
                <c:pt idx="52">
                  <c:v>1780</c:v>
                </c:pt>
                <c:pt idx="53">
                  <c:v>1781</c:v>
                </c:pt>
                <c:pt idx="54">
                  <c:v>1782</c:v>
                </c:pt>
                <c:pt idx="55">
                  <c:v>1783</c:v>
                </c:pt>
                <c:pt idx="56">
                  <c:v>1784</c:v>
                </c:pt>
                <c:pt idx="57">
                  <c:v>1785</c:v>
                </c:pt>
                <c:pt idx="58">
                  <c:v>1786</c:v>
                </c:pt>
                <c:pt idx="59">
                  <c:v>1787</c:v>
                </c:pt>
                <c:pt idx="60">
                  <c:v>1788</c:v>
                </c:pt>
                <c:pt idx="61">
                  <c:v>1789</c:v>
                </c:pt>
                <c:pt idx="62">
                  <c:v>1790</c:v>
                </c:pt>
                <c:pt idx="63">
                  <c:v>1791</c:v>
                </c:pt>
                <c:pt idx="64">
                  <c:v>1792</c:v>
                </c:pt>
                <c:pt idx="65">
                  <c:v>1793</c:v>
                </c:pt>
                <c:pt idx="66">
                  <c:v>1794</c:v>
                </c:pt>
                <c:pt idx="67">
                  <c:v>1795</c:v>
                </c:pt>
                <c:pt idx="68">
                  <c:v>1796</c:v>
                </c:pt>
                <c:pt idx="69">
                  <c:v>1797</c:v>
                </c:pt>
                <c:pt idx="70">
                  <c:v>1798</c:v>
                </c:pt>
                <c:pt idx="71">
                  <c:v>1799</c:v>
                </c:pt>
                <c:pt idx="72">
                  <c:v>1800</c:v>
                </c:pt>
                <c:pt idx="73">
                  <c:v>1801</c:v>
                </c:pt>
                <c:pt idx="74">
                  <c:v>1802</c:v>
                </c:pt>
                <c:pt idx="75">
                  <c:v>1803</c:v>
                </c:pt>
                <c:pt idx="76">
                  <c:v>1804</c:v>
                </c:pt>
                <c:pt idx="77">
                  <c:v>1805</c:v>
                </c:pt>
                <c:pt idx="78">
                  <c:v>1806</c:v>
                </c:pt>
                <c:pt idx="79">
                  <c:v>1807</c:v>
                </c:pt>
                <c:pt idx="80">
                  <c:v>1808</c:v>
                </c:pt>
                <c:pt idx="81">
                  <c:v>1809</c:v>
                </c:pt>
                <c:pt idx="82">
                  <c:v>1810</c:v>
                </c:pt>
                <c:pt idx="83">
                  <c:v>1811</c:v>
                </c:pt>
                <c:pt idx="84">
                  <c:v>1812</c:v>
                </c:pt>
                <c:pt idx="85">
                  <c:v>1813</c:v>
                </c:pt>
                <c:pt idx="86">
                  <c:v>1814</c:v>
                </c:pt>
                <c:pt idx="87">
                  <c:v>1815</c:v>
                </c:pt>
                <c:pt idx="88">
                  <c:v>1816</c:v>
                </c:pt>
                <c:pt idx="89">
                  <c:v>1817</c:v>
                </c:pt>
                <c:pt idx="90">
                  <c:v>1818</c:v>
                </c:pt>
                <c:pt idx="91">
                  <c:v>1819</c:v>
                </c:pt>
                <c:pt idx="92">
                  <c:v>1820</c:v>
                </c:pt>
                <c:pt idx="93">
                  <c:v>1821</c:v>
                </c:pt>
                <c:pt idx="94">
                  <c:v>1822</c:v>
                </c:pt>
                <c:pt idx="95">
                  <c:v>1823</c:v>
                </c:pt>
                <c:pt idx="96">
                  <c:v>1824</c:v>
                </c:pt>
                <c:pt idx="97">
                  <c:v>1825</c:v>
                </c:pt>
                <c:pt idx="98">
                  <c:v>1826</c:v>
                </c:pt>
                <c:pt idx="99">
                  <c:v>1827</c:v>
                </c:pt>
                <c:pt idx="100">
                  <c:v>1828</c:v>
                </c:pt>
                <c:pt idx="101">
                  <c:v>1829</c:v>
                </c:pt>
                <c:pt idx="102">
                  <c:v>1830</c:v>
                </c:pt>
              </c:numCache>
            </c:numRef>
          </c:cat>
          <c:val>
            <c:numRef>
              <c:f>'London Bills of Mortality SR'!$E$2:$E$104</c:f>
              <c:numCache>
                <c:formatCode>0</c:formatCode>
                <c:ptCount val="103"/>
                <c:pt idx="0">
                  <c:v>94.857062780269061</c:v>
                </c:pt>
                <c:pt idx="1">
                  <c:v>100.49919050188883</c:v>
                </c:pt>
                <c:pt idx="2">
                  <c:v>98.892604979561483</c:v>
                </c:pt>
                <c:pt idx="3">
                  <c:v>99.636478583847008</c:v>
                </c:pt>
                <c:pt idx="4">
                  <c:v>99.589848756728358</c:v>
                </c:pt>
                <c:pt idx="5">
                  <c:v>96.709508108471326</c:v>
                </c:pt>
                <c:pt idx="6">
                  <c:v>99.770044458071439</c:v>
                </c:pt>
                <c:pt idx="7">
                  <c:v>98.817467691527995</c:v>
                </c:pt>
                <c:pt idx="8">
                  <c:v>98.624513898890953</c:v>
                </c:pt>
                <c:pt idx="9">
                  <c:v>96.865492110662345</c:v>
                </c:pt>
                <c:pt idx="10">
                  <c:v>97.514340344168261</c:v>
                </c:pt>
                <c:pt idx="11">
                  <c:v>95.390288875230482</c:v>
                </c:pt>
                <c:pt idx="12">
                  <c:v>94.685959812965436</c:v>
                </c:pt>
                <c:pt idx="13">
                  <c:v>92.582614942528679</c:v>
                </c:pt>
                <c:pt idx="14">
                  <c:v>97.46371605115678</c:v>
                </c:pt>
                <c:pt idx="15">
                  <c:v>93.563253706121813</c:v>
                </c:pt>
                <c:pt idx="16">
                  <c:v>96.9980879541109</c:v>
                </c:pt>
                <c:pt idx="17">
                  <c:v>96.675286294790709</c:v>
                </c:pt>
                <c:pt idx="18">
                  <c:v>95.725010426803749</c:v>
                </c:pt>
                <c:pt idx="19">
                  <c:v>94.952970864877273</c:v>
                </c:pt>
                <c:pt idx="20">
                  <c:v>98.000829531314807</c:v>
                </c:pt>
                <c:pt idx="21">
                  <c:v>98.521745895899429</c:v>
                </c:pt>
                <c:pt idx="22">
                  <c:v>97.972465581977886</c:v>
                </c:pt>
                <c:pt idx="23">
                  <c:v>96.725605762933853</c:v>
                </c:pt>
                <c:pt idx="24">
                  <c:v>101.24766676490884</c:v>
                </c:pt>
                <c:pt idx="25">
                  <c:v>96.975270795013287</c:v>
                </c:pt>
                <c:pt idx="26">
                  <c:v>96.808879639264589</c:v>
                </c:pt>
                <c:pt idx="27">
                  <c:v>96.776800143651755</c:v>
                </c:pt>
                <c:pt idx="28">
                  <c:v>97.128825085001878</c:v>
                </c:pt>
                <c:pt idx="29">
                  <c:v>103.13572245520395</c:v>
                </c:pt>
                <c:pt idx="30">
                  <c:v>103.30827067669119</c:v>
                </c:pt>
                <c:pt idx="31">
                  <c:v>102.41610738255034</c:v>
                </c:pt>
                <c:pt idx="32">
                  <c:v>100.40424456796394</c:v>
                </c:pt>
                <c:pt idx="33">
                  <c:v>102.62626262626263</c:v>
                </c:pt>
                <c:pt idx="34">
                  <c:v>99.062381852550885</c:v>
                </c:pt>
                <c:pt idx="35">
                  <c:v>101.16189596799016</c:v>
                </c:pt>
                <c:pt idx="36">
                  <c:v>98.324643131891619</c:v>
                </c:pt>
                <c:pt idx="37">
                  <c:v>97.853675155437799</c:v>
                </c:pt>
                <c:pt idx="38">
                  <c:v>96.040009838484309</c:v>
                </c:pt>
                <c:pt idx="39">
                  <c:v>100</c:v>
                </c:pt>
                <c:pt idx="40">
                  <c:v>105.46718817905258</c:v>
                </c:pt>
                <c:pt idx="41">
                  <c:v>102.02515257998857</c:v>
                </c:pt>
                <c:pt idx="42">
                  <c:v>99.875267284390603</c:v>
                </c:pt>
                <c:pt idx="43">
                  <c:v>100.57095496822912</c:v>
                </c:pt>
                <c:pt idx="44">
                  <c:v>102.46347528753498</c:v>
                </c:pt>
                <c:pt idx="45">
                  <c:v>100.20338356291023</c:v>
                </c:pt>
                <c:pt idx="46">
                  <c:v>98.554858338087058</c:v>
                </c:pt>
                <c:pt idx="47">
                  <c:v>97.554871005005779</c:v>
                </c:pt>
                <c:pt idx="48">
                  <c:v>99.476384961776105</c:v>
                </c:pt>
                <c:pt idx="49">
                  <c:v>101.7464983572537</c:v>
                </c:pt>
                <c:pt idx="50">
                  <c:v>100.69854388036212</c:v>
                </c:pt>
                <c:pt idx="51">
                  <c:v>99.960830395613002</c:v>
                </c:pt>
                <c:pt idx="52">
                  <c:v>98.981670061099791</c:v>
                </c:pt>
                <c:pt idx="53">
                  <c:v>102.83055827619945</c:v>
                </c:pt>
                <c:pt idx="54">
                  <c:v>103.91487424604563</c:v>
                </c:pt>
                <c:pt idx="55">
                  <c:v>104.6349069792454</c:v>
                </c:pt>
                <c:pt idx="56">
                  <c:v>107.32643330619807</c:v>
                </c:pt>
                <c:pt idx="57">
                  <c:v>99.736064189189193</c:v>
                </c:pt>
                <c:pt idx="58">
                  <c:v>100.5097539456916</c:v>
                </c:pt>
                <c:pt idx="59">
                  <c:v>103.07514693534844</c:v>
                </c:pt>
                <c:pt idx="60">
                  <c:v>102.3317925012837</c:v>
                </c:pt>
                <c:pt idx="61">
                  <c:v>104.66561451962905</c:v>
                </c:pt>
                <c:pt idx="62">
                  <c:v>103.91137237169335</c:v>
                </c:pt>
                <c:pt idx="63">
                  <c:v>104.29053686159207</c:v>
                </c:pt>
                <c:pt idx="64">
                  <c:v>103.41149240213346</c:v>
                </c:pt>
                <c:pt idx="65">
                  <c:v>104.85071112366893</c:v>
                </c:pt>
                <c:pt idx="66">
                  <c:v>104.36537440254868</c:v>
                </c:pt>
                <c:pt idx="67">
                  <c:v>103.62465147581963</c:v>
                </c:pt>
                <c:pt idx="68">
                  <c:v>105.06059961726559</c:v>
                </c:pt>
                <c:pt idx="69">
                  <c:v>101.65935759156042</c:v>
                </c:pt>
                <c:pt idx="70">
                  <c:v>97.530192579697513</c:v>
                </c:pt>
                <c:pt idx="71">
                  <c:v>99.537852112675495</c:v>
                </c:pt>
                <c:pt idx="72">
                  <c:v>101.23876821076456</c:v>
                </c:pt>
                <c:pt idx="73">
                  <c:v>99.464635025223927</c:v>
                </c:pt>
                <c:pt idx="74">
                  <c:v>104.20442571127555</c:v>
                </c:pt>
                <c:pt idx="75">
                  <c:v>100.16354901359446</c:v>
                </c:pt>
                <c:pt idx="76">
                  <c:v>102.03960630854975</c:v>
                </c:pt>
                <c:pt idx="77">
                  <c:v>102.10562651018265</c:v>
                </c:pt>
                <c:pt idx="78">
                  <c:v>105.6402613779663</c:v>
                </c:pt>
                <c:pt idx="79">
                  <c:v>102.85461385262225</c:v>
                </c:pt>
                <c:pt idx="80">
                  <c:v>105.16142298992392</c:v>
                </c:pt>
                <c:pt idx="81">
                  <c:v>107.35952262555941</c:v>
                </c:pt>
                <c:pt idx="82">
                  <c:v>109.79751107361319</c:v>
                </c:pt>
                <c:pt idx="83">
                  <c:v>108.47706422018349</c:v>
                </c:pt>
                <c:pt idx="84">
                  <c:v>105.584897179458</c:v>
                </c:pt>
                <c:pt idx="85">
                  <c:v>107.97214551566815</c:v>
                </c:pt>
                <c:pt idx="86">
                  <c:v>108.32982308340354</c:v>
                </c:pt>
                <c:pt idx="87">
                  <c:v>102.107873527588</c:v>
                </c:pt>
                <c:pt idx="88">
                  <c:v>98.961903829204218</c:v>
                </c:pt>
                <c:pt idx="89">
                  <c:v>100.98641167589332</c:v>
                </c:pt>
                <c:pt idx="90">
                  <c:v>100.62105477499485</c:v>
                </c:pt>
                <c:pt idx="91">
                  <c:v>101.19284294234591</c:v>
                </c:pt>
                <c:pt idx="92">
                  <c:v>102.51203684320703</c:v>
                </c:pt>
                <c:pt idx="93">
                  <c:v>103.38403880070514</c:v>
                </c:pt>
                <c:pt idx="94">
                  <c:v>101.07652952462161</c:v>
                </c:pt>
                <c:pt idx="95">
                  <c:v>103.18791946308752</c:v>
                </c:pt>
                <c:pt idx="96">
                  <c:v>109.23283705541768</c:v>
                </c:pt>
                <c:pt idx="97">
                  <c:v>106.11704734829918</c:v>
                </c:pt>
                <c:pt idx="98">
                  <c:v>101.45574534161457</c:v>
                </c:pt>
                <c:pt idx="99">
                  <c:v>102.7282648235722</c:v>
                </c:pt>
                <c:pt idx="100">
                  <c:v>104.85986599981126</c:v>
                </c:pt>
                <c:pt idx="101">
                  <c:v>104.39655921452776</c:v>
                </c:pt>
                <c:pt idx="102">
                  <c:v>105.45799715234931</c:v>
                </c:pt>
              </c:numCache>
            </c:numRef>
          </c:val>
        </c:ser>
        <c:marker val="1"/>
        <c:axId val="66971520"/>
        <c:axId val="66973056"/>
      </c:lineChart>
      <c:catAx>
        <c:axId val="66971520"/>
        <c:scaling>
          <c:orientation val="minMax"/>
        </c:scaling>
        <c:axPos val="b"/>
        <c:numFmt formatCode="General" sourceLinked="1"/>
        <c:tickLblPos val="nextTo"/>
        <c:crossAx val="66973056"/>
        <c:crosses val="autoZero"/>
        <c:auto val="1"/>
        <c:lblAlgn val="ctr"/>
        <c:lblOffset val="100"/>
        <c:tickLblSkip val="10"/>
      </c:catAx>
      <c:valAx>
        <c:axId val="66973056"/>
        <c:scaling>
          <c:orientation val="minMax"/>
        </c:scaling>
        <c:axPos val="l"/>
        <c:majorGridlines/>
        <c:numFmt formatCode="0" sourceLinked="1"/>
        <c:tickLblPos val="nextTo"/>
        <c:crossAx val="66971520"/>
        <c:crosses val="autoZero"/>
        <c:crossBetween val="between"/>
      </c:valAx>
    </c:plotArea>
    <c:legend>
      <c:legendPos val="r"/>
      <c:layout>
        <c:manualLayout>
          <c:xMode val="edge"/>
          <c:yMode val="edge"/>
          <c:x val="0.41416589025861938"/>
          <c:y val="0.6526419379045062"/>
          <c:w val="0.44625322158924191"/>
          <c:h val="0.10653615842965468"/>
        </c:manualLayout>
      </c:layout>
      <c:spPr>
        <a:solidFill>
          <a:schemeClr val="bg1"/>
        </a:solidFill>
        <a:ln>
          <a:solidFill>
            <a:schemeClr val="tx1"/>
          </a:solidFill>
        </a:ln>
        <a:effectLst>
          <a:outerShdw blurRad="50800" dist="76200" dir="2700000" algn="tl" rotWithShape="0">
            <a:prstClr val="black">
              <a:alpha val="40000"/>
            </a:prstClr>
          </a:outerShdw>
        </a:effectLst>
      </c:spPr>
      <c:txPr>
        <a:bodyPr/>
        <a:lstStyle/>
        <a:p>
          <a:pPr>
            <a:defRPr sz="1200"/>
          </a:pPr>
          <a:endParaRPr lang="en-US"/>
        </a:p>
      </c:txPr>
    </c:legend>
    <c:plotVisOnly val="1"/>
  </c:chart>
  <c:spPr>
    <a:solidFill>
      <a:prstClr val="white"/>
    </a:solidFill>
    <a:ln>
      <a:solidFill>
        <a:prstClr val="black"/>
      </a:solidFill>
    </a:ln>
    <a:effectLst>
      <a:outerShdw blurRad="50800" dist="76200" dir="2700000" algn="tl" rotWithShape="0">
        <a:prstClr val="black">
          <a:alpha val="40000"/>
        </a:prstClr>
      </a:outerShdw>
    </a:effectLst>
  </c:spPr>
  <c:externalData r:id="rId1"/>
</c:chartSpace>
</file>

<file path=ppt/charts/chart10.xml><?xml version="1.0" encoding="utf-8"?>
<c:chartSpace xmlns:c="http://schemas.openxmlformats.org/drawingml/2006/chart" xmlns:a="http://schemas.openxmlformats.org/drawingml/2006/main" xmlns:r="http://schemas.openxmlformats.org/officeDocument/2006/relationships">
  <c:date1904 val="1"/>
  <c:lang val="en-GB"/>
  <c:chart>
    <c:plotArea>
      <c:layout>
        <c:manualLayout>
          <c:layoutTarget val="inner"/>
          <c:xMode val="edge"/>
          <c:yMode val="edge"/>
          <c:x val="7.3928805774278045E-2"/>
          <c:y val="2.9966314939377518E-2"/>
          <c:w val="0.8731215551181144"/>
          <c:h val="0.86057126462431344"/>
        </c:manualLayout>
      </c:layout>
      <c:lineChart>
        <c:grouping val="standard"/>
        <c:ser>
          <c:idx val="1"/>
          <c:order val="1"/>
          <c:tx>
            <c:strRef>
              <c:f>'SR of those aged 15-30'!$N$1</c:f>
              <c:strCache>
                <c:ptCount val="1"/>
                <c:pt idx="0">
                  <c:v>Sex ratio at burial of those aged 15-30 moving average</c:v>
                </c:pt>
              </c:strCache>
            </c:strRef>
          </c:tx>
          <c:marker>
            <c:symbol val="none"/>
          </c:marker>
          <c:cat>
            <c:numRef>
              <c:f>'SR of those aged 15-30'!$A$2:$A$79</c:f>
              <c:numCache>
                <c:formatCode>General</c:formatCode>
                <c:ptCount val="78"/>
                <c:pt idx="0">
                  <c:v>1748</c:v>
                </c:pt>
                <c:pt idx="1">
                  <c:v>1749</c:v>
                </c:pt>
                <c:pt idx="2">
                  <c:v>1750</c:v>
                </c:pt>
                <c:pt idx="3">
                  <c:v>1751</c:v>
                </c:pt>
                <c:pt idx="4">
                  <c:v>1752</c:v>
                </c:pt>
                <c:pt idx="5">
                  <c:v>1753</c:v>
                </c:pt>
                <c:pt idx="6">
                  <c:v>1754</c:v>
                </c:pt>
                <c:pt idx="7">
                  <c:v>1755</c:v>
                </c:pt>
                <c:pt idx="8">
                  <c:v>1756</c:v>
                </c:pt>
                <c:pt idx="9">
                  <c:v>1757</c:v>
                </c:pt>
                <c:pt idx="10">
                  <c:v>1758</c:v>
                </c:pt>
                <c:pt idx="11">
                  <c:v>1759</c:v>
                </c:pt>
                <c:pt idx="12">
                  <c:v>1760</c:v>
                </c:pt>
                <c:pt idx="13">
                  <c:v>1761</c:v>
                </c:pt>
                <c:pt idx="14">
                  <c:v>1762</c:v>
                </c:pt>
                <c:pt idx="15">
                  <c:v>1763</c:v>
                </c:pt>
                <c:pt idx="16">
                  <c:v>1764</c:v>
                </c:pt>
                <c:pt idx="17">
                  <c:v>1765</c:v>
                </c:pt>
                <c:pt idx="18">
                  <c:v>1766</c:v>
                </c:pt>
                <c:pt idx="19">
                  <c:v>1767</c:v>
                </c:pt>
                <c:pt idx="20">
                  <c:v>1768</c:v>
                </c:pt>
                <c:pt idx="21">
                  <c:v>1769</c:v>
                </c:pt>
                <c:pt idx="22">
                  <c:v>1770</c:v>
                </c:pt>
                <c:pt idx="23">
                  <c:v>1771</c:v>
                </c:pt>
                <c:pt idx="24">
                  <c:v>1772</c:v>
                </c:pt>
                <c:pt idx="25">
                  <c:v>1773</c:v>
                </c:pt>
                <c:pt idx="26">
                  <c:v>1774</c:v>
                </c:pt>
                <c:pt idx="27">
                  <c:v>1775</c:v>
                </c:pt>
                <c:pt idx="28">
                  <c:v>1776</c:v>
                </c:pt>
                <c:pt idx="29">
                  <c:v>1777</c:v>
                </c:pt>
                <c:pt idx="30">
                  <c:v>1778</c:v>
                </c:pt>
                <c:pt idx="31">
                  <c:v>1779</c:v>
                </c:pt>
                <c:pt idx="32">
                  <c:v>1780</c:v>
                </c:pt>
                <c:pt idx="33">
                  <c:v>1781</c:v>
                </c:pt>
                <c:pt idx="34">
                  <c:v>1782</c:v>
                </c:pt>
                <c:pt idx="35">
                  <c:v>1783</c:v>
                </c:pt>
                <c:pt idx="36">
                  <c:v>1784</c:v>
                </c:pt>
                <c:pt idx="37">
                  <c:v>1785</c:v>
                </c:pt>
                <c:pt idx="38">
                  <c:v>1786</c:v>
                </c:pt>
                <c:pt idx="39">
                  <c:v>1787</c:v>
                </c:pt>
                <c:pt idx="40">
                  <c:v>1788</c:v>
                </c:pt>
                <c:pt idx="41">
                  <c:v>1789</c:v>
                </c:pt>
                <c:pt idx="42">
                  <c:v>1790</c:v>
                </c:pt>
                <c:pt idx="43">
                  <c:v>1791</c:v>
                </c:pt>
                <c:pt idx="44">
                  <c:v>1792</c:v>
                </c:pt>
                <c:pt idx="45">
                  <c:v>1793</c:v>
                </c:pt>
                <c:pt idx="46">
                  <c:v>1794</c:v>
                </c:pt>
                <c:pt idx="47">
                  <c:v>1795</c:v>
                </c:pt>
                <c:pt idx="48">
                  <c:v>1796</c:v>
                </c:pt>
                <c:pt idx="49">
                  <c:v>1797</c:v>
                </c:pt>
                <c:pt idx="50">
                  <c:v>1798</c:v>
                </c:pt>
                <c:pt idx="51">
                  <c:v>1799</c:v>
                </c:pt>
                <c:pt idx="52">
                  <c:v>1800</c:v>
                </c:pt>
                <c:pt idx="53">
                  <c:v>1801</c:v>
                </c:pt>
                <c:pt idx="54">
                  <c:v>1802</c:v>
                </c:pt>
                <c:pt idx="55">
                  <c:v>1803</c:v>
                </c:pt>
                <c:pt idx="56">
                  <c:v>1804</c:v>
                </c:pt>
                <c:pt idx="57">
                  <c:v>1805</c:v>
                </c:pt>
                <c:pt idx="58">
                  <c:v>1806</c:v>
                </c:pt>
                <c:pt idx="59">
                  <c:v>1807</c:v>
                </c:pt>
                <c:pt idx="60">
                  <c:v>1808</c:v>
                </c:pt>
                <c:pt idx="61">
                  <c:v>1809</c:v>
                </c:pt>
                <c:pt idx="62">
                  <c:v>1810</c:v>
                </c:pt>
                <c:pt idx="63">
                  <c:v>1811</c:v>
                </c:pt>
                <c:pt idx="64">
                  <c:v>1812</c:v>
                </c:pt>
                <c:pt idx="65">
                  <c:v>1813</c:v>
                </c:pt>
                <c:pt idx="66">
                  <c:v>1814</c:v>
                </c:pt>
                <c:pt idx="67">
                  <c:v>1815</c:v>
                </c:pt>
                <c:pt idx="68">
                  <c:v>1816</c:v>
                </c:pt>
                <c:pt idx="69">
                  <c:v>1817</c:v>
                </c:pt>
                <c:pt idx="70">
                  <c:v>1818</c:v>
                </c:pt>
                <c:pt idx="71">
                  <c:v>1819</c:v>
                </c:pt>
                <c:pt idx="72">
                  <c:v>1820</c:v>
                </c:pt>
                <c:pt idx="73">
                  <c:v>1821</c:v>
                </c:pt>
                <c:pt idx="74">
                  <c:v>1822</c:v>
                </c:pt>
                <c:pt idx="75">
                  <c:v>1823</c:v>
                </c:pt>
                <c:pt idx="76">
                  <c:v>1824</c:v>
                </c:pt>
                <c:pt idx="77">
                  <c:v>1825</c:v>
                </c:pt>
              </c:numCache>
            </c:numRef>
          </c:cat>
          <c:val>
            <c:numRef>
              <c:f>'SR of those aged 15-30'!$N$2:$N$79</c:f>
              <c:numCache>
                <c:formatCode>General</c:formatCode>
                <c:ptCount val="78"/>
                <c:pt idx="3" formatCode="0">
                  <c:v>67.309118441918159</c:v>
                </c:pt>
                <c:pt idx="4" formatCode="0">
                  <c:v>71.473767352328807</c:v>
                </c:pt>
                <c:pt idx="5" formatCode="0">
                  <c:v>67.484809450328342</c:v>
                </c:pt>
                <c:pt idx="6" formatCode="0">
                  <c:v>66.458172380405458</c:v>
                </c:pt>
                <c:pt idx="7" formatCode="0">
                  <c:v>70.771897870601194</c:v>
                </c:pt>
                <c:pt idx="8" formatCode="0">
                  <c:v>65.125433224137112</c:v>
                </c:pt>
                <c:pt idx="9" formatCode="0">
                  <c:v>62.215139714422413</c:v>
                </c:pt>
                <c:pt idx="10" formatCode="0">
                  <c:v>59.007695817323274</c:v>
                </c:pt>
                <c:pt idx="11" formatCode="0">
                  <c:v>61.440850897537175</c:v>
                </c:pt>
                <c:pt idx="12" formatCode="0">
                  <c:v>54.199471587192185</c:v>
                </c:pt>
                <c:pt idx="13" formatCode="0">
                  <c:v>58.555027142747896</c:v>
                </c:pt>
                <c:pt idx="14" formatCode="0">
                  <c:v>61.389341692789955</c:v>
                </c:pt>
                <c:pt idx="15" formatCode="0">
                  <c:v>68.469801462904911</c:v>
                </c:pt>
                <c:pt idx="16" formatCode="0">
                  <c:v>67.171100164203608</c:v>
                </c:pt>
                <c:pt idx="17" formatCode="0">
                  <c:v>66.254584737706338</c:v>
                </c:pt>
                <c:pt idx="18" formatCode="0">
                  <c:v>61.721251404372993</c:v>
                </c:pt>
                <c:pt idx="19" formatCode="0">
                  <c:v>63.581059205390254</c:v>
                </c:pt>
                <c:pt idx="20" formatCode="0">
                  <c:v>62.145161769492994</c:v>
                </c:pt>
                <c:pt idx="21" formatCode="0">
                  <c:v>67.534772159103085</c:v>
                </c:pt>
                <c:pt idx="22" formatCode="0">
                  <c:v>66.90478810806637</c:v>
                </c:pt>
                <c:pt idx="23" formatCode="0">
                  <c:v>71.971454774733473</c:v>
                </c:pt>
                <c:pt idx="24" formatCode="0">
                  <c:v>73.304083013760419</c:v>
                </c:pt>
                <c:pt idx="25" formatCode="0">
                  <c:v>77.851091560768978</c:v>
                </c:pt>
                <c:pt idx="26" formatCode="0">
                  <c:v>93.532909742587151</c:v>
                </c:pt>
                <c:pt idx="27" formatCode="0">
                  <c:v>97.148374737362488</c:v>
                </c:pt>
                <c:pt idx="28" formatCode="0">
                  <c:v>98.008589791125956</c:v>
                </c:pt>
                <c:pt idx="29" formatCode="0">
                  <c:v>98.6928517657105</c:v>
                </c:pt>
                <c:pt idx="30" formatCode="0">
                  <c:v>93.057931130789129</c:v>
                </c:pt>
                <c:pt idx="31" formatCode="0">
                  <c:v>68.557931130789129</c:v>
                </c:pt>
                <c:pt idx="32" formatCode="0">
                  <c:v>61.127605197865911</c:v>
                </c:pt>
                <c:pt idx="33" formatCode="0">
                  <c:v>60.805024552704339</c:v>
                </c:pt>
                <c:pt idx="34" formatCode="0">
                  <c:v>57.682271599442991</c:v>
                </c:pt>
                <c:pt idx="35" formatCode="0">
                  <c:v>59.270757740168307</c:v>
                </c:pt>
                <c:pt idx="36" formatCode="0">
                  <c:v>65.753516360857802</c:v>
                </c:pt>
                <c:pt idx="37" formatCode="0">
                  <c:v>76.083528814157859</c:v>
                </c:pt>
                <c:pt idx="38" formatCode="0">
                  <c:v>73.360102055828989</c:v>
                </c:pt>
                <c:pt idx="39" formatCode="0">
                  <c:v>67.858146384381413</c:v>
                </c:pt>
                <c:pt idx="40" formatCode="0">
                  <c:v>72.222041196037239</c:v>
                </c:pt>
                <c:pt idx="41" formatCode="0">
                  <c:v>73.817713947897545</c:v>
                </c:pt>
                <c:pt idx="42" formatCode="0">
                  <c:v>71.090441220624101</c:v>
                </c:pt>
                <c:pt idx="43" formatCode="0">
                  <c:v>77.350307644425158</c:v>
                </c:pt>
                <c:pt idx="44" formatCode="0">
                  <c:v>90.971320777633551</c:v>
                </c:pt>
                <c:pt idx="45" formatCode="0">
                  <c:v>90.31198011829288</c:v>
                </c:pt>
                <c:pt idx="46" formatCode="0">
                  <c:v>91.852596364790998</c:v>
                </c:pt>
                <c:pt idx="47" formatCode="0">
                  <c:v>88.341958066919162</c:v>
                </c:pt>
                <c:pt idx="48" formatCode="0">
                  <c:v>86.586724572554743</c:v>
                </c:pt>
                <c:pt idx="49" formatCode="0">
                  <c:v>81.625052098687064</c:v>
                </c:pt>
                <c:pt idx="50" formatCode="0">
                  <c:v>82.679720700525465</c:v>
                </c:pt>
                <c:pt idx="51" formatCode="0">
                  <c:v>79.346387367192648</c:v>
                </c:pt>
                <c:pt idx="52" formatCode="0">
                  <c:v>83.095120903160293</c:v>
                </c:pt>
                <c:pt idx="53" formatCode="0">
                  <c:v>83.157232704402489</c:v>
                </c:pt>
                <c:pt idx="54" formatCode="0">
                  <c:v>79.919137466307674</c:v>
                </c:pt>
                <c:pt idx="55" formatCode="0">
                  <c:v>76.062717770034325</c:v>
                </c:pt>
                <c:pt idx="56" formatCode="0">
                  <c:v>72.322458029775078</c:v>
                </c:pt>
                <c:pt idx="57" formatCode="0">
                  <c:v>72.538908246225319</c:v>
                </c:pt>
                <c:pt idx="58" formatCode="0">
                  <c:v>70.157955865272967</c:v>
                </c:pt>
                <c:pt idx="59" formatCode="0">
                  <c:v>65.859371566687884</c:v>
                </c:pt>
                <c:pt idx="60" formatCode="0">
                  <c:v>60.636989931107586</c:v>
                </c:pt>
                <c:pt idx="61" formatCode="0">
                  <c:v>60.647090941208575</c:v>
                </c:pt>
                <c:pt idx="62" formatCode="0">
                  <c:v>56.490681858328905</c:v>
                </c:pt>
                <c:pt idx="63" formatCode="0">
                  <c:v>53.098686922216324</c:v>
                </c:pt>
                <c:pt idx="69" formatCode="0">
                  <c:v>82.844932844932842</c:v>
                </c:pt>
                <c:pt idx="70" formatCode="0">
                  <c:v>84.714344794989955</c:v>
                </c:pt>
                <c:pt idx="71" formatCode="0">
                  <c:v>79.771475835991396</c:v>
                </c:pt>
                <c:pt idx="72" formatCode="0">
                  <c:v>75.961952026468154</c:v>
                </c:pt>
                <c:pt idx="73" formatCode="0">
                  <c:v>81.397849462365627</c:v>
                </c:pt>
                <c:pt idx="74" formatCode="0">
                  <c:v>88.897849462365627</c:v>
                </c:pt>
                <c:pt idx="75" formatCode="0">
                  <c:v>98.106060606060609</c:v>
                </c:pt>
                <c:pt idx="76" formatCode="0">
                  <c:v>100.43230174081239</c:v>
                </c:pt>
              </c:numCache>
            </c:numRef>
          </c:val>
        </c:ser>
        <c:marker val="1"/>
        <c:axId val="72780032"/>
        <c:axId val="72798208"/>
      </c:lineChart>
      <c:lineChart>
        <c:grouping val="standard"/>
        <c:ser>
          <c:idx val="0"/>
          <c:order val="0"/>
          <c:tx>
            <c:strRef>
              <c:f>'SR of those aged 15-30'!$M$1</c:f>
              <c:strCache>
                <c:ptCount val="1"/>
                <c:pt idx="0">
                  <c:v>Moving average of SR admitted to the workhouse 15-30</c:v>
                </c:pt>
              </c:strCache>
            </c:strRef>
          </c:tx>
          <c:marker>
            <c:symbol val="none"/>
          </c:marker>
          <c:cat>
            <c:numRef>
              <c:f>'SR of those aged 15-30'!$A$2:$A$79</c:f>
              <c:numCache>
                <c:formatCode>General</c:formatCode>
                <c:ptCount val="78"/>
                <c:pt idx="0">
                  <c:v>1748</c:v>
                </c:pt>
                <c:pt idx="1">
                  <c:v>1749</c:v>
                </c:pt>
                <c:pt idx="2">
                  <c:v>1750</c:v>
                </c:pt>
                <c:pt idx="3">
                  <c:v>1751</c:v>
                </c:pt>
                <c:pt idx="4">
                  <c:v>1752</c:v>
                </c:pt>
                <c:pt idx="5">
                  <c:v>1753</c:v>
                </c:pt>
                <c:pt idx="6">
                  <c:v>1754</c:v>
                </c:pt>
                <c:pt idx="7">
                  <c:v>1755</c:v>
                </c:pt>
                <c:pt idx="8">
                  <c:v>1756</c:v>
                </c:pt>
                <c:pt idx="9">
                  <c:v>1757</c:v>
                </c:pt>
                <c:pt idx="10">
                  <c:v>1758</c:v>
                </c:pt>
                <c:pt idx="11">
                  <c:v>1759</c:v>
                </c:pt>
                <c:pt idx="12">
                  <c:v>1760</c:v>
                </c:pt>
                <c:pt idx="13">
                  <c:v>1761</c:v>
                </c:pt>
                <c:pt idx="14">
                  <c:v>1762</c:v>
                </c:pt>
                <c:pt idx="15">
                  <c:v>1763</c:v>
                </c:pt>
                <c:pt idx="16">
                  <c:v>1764</c:v>
                </c:pt>
                <c:pt idx="17">
                  <c:v>1765</c:v>
                </c:pt>
                <c:pt idx="18">
                  <c:v>1766</c:v>
                </c:pt>
                <c:pt idx="19">
                  <c:v>1767</c:v>
                </c:pt>
                <c:pt idx="20">
                  <c:v>1768</c:v>
                </c:pt>
                <c:pt idx="21">
                  <c:v>1769</c:v>
                </c:pt>
                <c:pt idx="22">
                  <c:v>1770</c:v>
                </c:pt>
                <c:pt idx="23">
                  <c:v>1771</c:v>
                </c:pt>
                <c:pt idx="24">
                  <c:v>1772</c:v>
                </c:pt>
                <c:pt idx="25">
                  <c:v>1773</c:v>
                </c:pt>
                <c:pt idx="26">
                  <c:v>1774</c:v>
                </c:pt>
                <c:pt idx="27">
                  <c:v>1775</c:v>
                </c:pt>
                <c:pt idx="28">
                  <c:v>1776</c:v>
                </c:pt>
                <c:pt idx="29">
                  <c:v>1777</c:v>
                </c:pt>
                <c:pt idx="30">
                  <c:v>1778</c:v>
                </c:pt>
                <c:pt idx="31">
                  <c:v>1779</c:v>
                </c:pt>
                <c:pt idx="32">
                  <c:v>1780</c:v>
                </c:pt>
                <c:pt idx="33">
                  <c:v>1781</c:v>
                </c:pt>
                <c:pt idx="34">
                  <c:v>1782</c:v>
                </c:pt>
                <c:pt idx="35">
                  <c:v>1783</c:v>
                </c:pt>
                <c:pt idx="36">
                  <c:v>1784</c:v>
                </c:pt>
                <c:pt idx="37">
                  <c:v>1785</c:v>
                </c:pt>
                <c:pt idx="38">
                  <c:v>1786</c:v>
                </c:pt>
                <c:pt idx="39">
                  <c:v>1787</c:v>
                </c:pt>
                <c:pt idx="40">
                  <c:v>1788</c:v>
                </c:pt>
                <c:pt idx="41">
                  <c:v>1789</c:v>
                </c:pt>
                <c:pt idx="42">
                  <c:v>1790</c:v>
                </c:pt>
                <c:pt idx="43">
                  <c:v>1791</c:v>
                </c:pt>
                <c:pt idx="44">
                  <c:v>1792</c:v>
                </c:pt>
                <c:pt idx="45">
                  <c:v>1793</c:v>
                </c:pt>
                <c:pt idx="46">
                  <c:v>1794</c:v>
                </c:pt>
                <c:pt idx="47">
                  <c:v>1795</c:v>
                </c:pt>
                <c:pt idx="48">
                  <c:v>1796</c:v>
                </c:pt>
                <c:pt idx="49">
                  <c:v>1797</c:v>
                </c:pt>
                <c:pt idx="50">
                  <c:v>1798</c:v>
                </c:pt>
                <c:pt idx="51">
                  <c:v>1799</c:v>
                </c:pt>
                <c:pt idx="52">
                  <c:v>1800</c:v>
                </c:pt>
                <c:pt idx="53">
                  <c:v>1801</c:v>
                </c:pt>
                <c:pt idx="54">
                  <c:v>1802</c:v>
                </c:pt>
                <c:pt idx="55">
                  <c:v>1803</c:v>
                </c:pt>
                <c:pt idx="56">
                  <c:v>1804</c:v>
                </c:pt>
                <c:pt idx="57">
                  <c:v>1805</c:v>
                </c:pt>
                <c:pt idx="58">
                  <c:v>1806</c:v>
                </c:pt>
                <c:pt idx="59">
                  <c:v>1807</c:v>
                </c:pt>
                <c:pt idx="60">
                  <c:v>1808</c:v>
                </c:pt>
                <c:pt idx="61">
                  <c:v>1809</c:v>
                </c:pt>
                <c:pt idx="62">
                  <c:v>1810</c:v>
                </c:pt>
                <c:pt idx="63">
                  <c:v>1811</c:v>
                </c:pt>
                <c:pt idx="64">
                  <c:v>1812</c:v>
                </c:pt>
                <c:pt idx="65">
                  <c:v>1813</c:v>
                </c:pt>
                <c:pt idx="66">
                  <c:v>1814</c:v>
                </c:pt>
                <c:pt idx="67">
                  <c:v>1815</c:v>
                </c:pt>
                <c:pt idx="68">
                  <c:v>1816</c:v>
                </c:pt>
                <c:pt idx="69">
                  <c:v>1817</c:v>
                </c:pt>
                <c:pt idx="70">
                  <c:v>1818</c:v>
                </c:pt>
                <c:pt idx="71">
                  <c:v>1819</c:v>
                </c:pt>
                <c:pt idx="72">
                  <c:v>1820</c:v>
                </c:pt>
                <c:pt idx="73">
                  <c:v>1821</c:v>
                </c:pt>
                <c:pt idx="74">
                  <c:v>1822</c:v>
                </c:pt>
                <c:pt idx="75">
                  <c:v>1823</c:v>
                </c:pt>
                <c:pt idx="76">
                  <c:v>1824</c:v>
                </c:pt>
                <c:pt idx="77">
                  <c:v>1825</c:v>
                </c:pt>
              </c:numCache>
            </c:numRef>
          </c:cat>
          <c:val>
            <c:numRef>
              <c:f>'SR of those aged 15-30'!$M$2:$M$79</c:f>
              <c:numCache>
                <c:formatCode>General</c:formatCode>
                <c:ptCount val="78"/>
                <c:pt idx="3" formatCode="0">
                  <c:v>22.968540036556004</c:v>
                </c:pt>
                <c:pt idx="4" formatCode="0">
                  <c:v>23.346434313532928</c:v>
                </c:pt>
                <c:pt idx="5" formatCode="0">
                  <c:v>23.15201756378227</c:v>
                </c:pt>
                <c:pt idx="6" formatCode="0">
                  <c:v>18.464868818934011</c:v>
                </c:pt>
                <c:pt idx="7" formatCode="0">
                  <c:v>16.841702795767869</c:v>
                </c:pt>
                <c:pt idx="8" formatCode="0">
                  <c:v>14.640215304219645</c:v>
                </c:pt>
                <c:pt idx="9" formatCode="0">
                  <c:v>11.887560285377575</c:v>
                </c:pt>
                <c:pt idx="10" formatCode="0">
                  <c:v>10.928365796771278</c:v>
                </c:pt>
                <c:pt idx="11" formatCode="0">
                  <c:v>10.670350035139021</c:v>
                </c:pt>
                <c:pt idx="12" formatCode="0">
                  <c:v>10.270350035139023</c:v>
                </c:pt>
                <c:pt idx="13" formatCode="0">
                  <c:v>10.48757076609091</c:v>
                </c:pt>
                <c:pt idx="14" formatCode="0">
                  <c:v>13.780842031431581</c:v>
                </c:pt>
                <c:pt idx="15" formatCode="0">
                  <c:v>15.798860049449598</c:v>
                </c:pt>
                <c:pt idx="16" formatCode="0">
                  <c:v>17.370210514184432</c:v>
                </c:pt>
                <c:pt idx="17" formatCode="0">
                  <c:v>18.958073978154083</c:v>
                </c:pt>
                <c:pt idx="18" formatCode="0">
                  <c:v>18.96118463994727</c:v>
                </c:pt>
                <c:pt idx="19" formatCode="0">
                  <c:v>18.691131164011658</c:v>
                </c:pt>
                <c:pt idx="20" formatCode="0">
                  <c:v>18.665490138370526</c:v>
                </c:pt>
                <c:pt idx="21" formatCode="0">
                  <c:v>18.243134549473172</c:v>
                </c:pt>
                <c:pt idx="22" formatCode="0">
                  <c:v>18.657485924927791</c:v>
                </c:pt>
                <c:pt idx="23" formatCode="0">
                  <c:v>21.442242152306811</c:v>
                </c:pt>
                <c:pt idx="24" formatCode="0">
                  <c:v>20.926341702946427</c:v>
                </c:pt>
                <c:pt idx="25" formatCode="0">
                  <c:v>20.388106076604981</c:v>
                </c:pt>
                <c:pt idx="26" formatCode="0">
                  <c:v>21.373261940039033</c:v>
                </c:pt>
                <c:pt idx="27" formatCode="0">
                  <c:v>19.566416948158629</c:v>
                </c:pt>
                <c:pt idx="28" formatCode="0">
                  <c:v>16.682321463545474</c:v>
                </c:pt>
                <c:pt idx="29" formatCode="0">
                  <c:v>14.291804800606537</c:v>
                </c:pt>
                <c:pt idx="30" formatCode="0">
                  <c:v>12.244570341477743</c:v>
                </c:pt>
                <c:pt idx="31" formatCode="0">
                  <c:v>11.398684086320454</c:v>
                </c:pt>
                <c:pt idx="32" formatCode="0">
                  <c:v>10.439114583010769</c:v>
                </c:pt>
                <c:pt idx="33" formatCode="0">
                  <c:v>10.704245495398098</c:v>
                </c:pt>
                <c:pt idx="34" formatCode="0">
                  <c:v>15.437732186163814</c:v>
                </c:pt>
                <c:pt idx="35" formatCode="0">
                  <c:v>19.988897793187729</c:v>
                </c:pt>
                <c:pt idx="36" formatCode="0">
                  <c:v>22.274811173885531</c:v>
                </c:pt>
                <c:pt idx="37" formatCode="0">
                  <c:v>26.144438153419333</c:v>
                </c:pt>
                <c:pt idx="38" formatCode="0">
                  <c:v>27.689349588279235</c:v>
                </c:pt>
                <c:pt idx="39" formatCode="0">
                  <c:v>28.92273896833024</c:v>
                </c:pt>
                <c:pt idx="40" formatCode="0">
                  <c:v>28.491159048688768</c:v>
                </c:pt>
                <c:pt idx="41" formatCode="0">
                  <c:v>28.172045259941289</c:v>
                </c:pt>
                <c:pt idx="42" formatCode="0">
                  <c:v>27.072303792605517</c:v>
                </c:pt>
                <c:pt idx="43" formatCode="0">
                  <c:v>27.663436797531539</c:v>
                </c:pt>
                <c:pt idx="44" formatCode="0">
                  <c:v>24.84438151306059</c:v>
                </c:pt>
                <c:pt idx="45" formatCode="0">
                  <c:v>22.60323366946265</c:v>
                </c:pt>
                <c:pt idx="46" formatCode="0">
                  <c:v>21.668899710738447</c:v>
                </c:pt>
                <c:pt idx="47" formatCode="0">
                  <c:v>20.60323566455714</c:v>
                </c:pt>
                <c:pt idx="48" formatCode="0">
                  <c:v>19.351183119401195</c:v>
                </c:pt>
                <c:pt idx="49" formatCode="0">
                  <c:v>18.994496177897787</c:v>
                </c:pt>
                <c:pt idx="50" formatCode="0">
                  <c:v>20.194174521366691</c:v>
                </c:pt>
                <c:pt idx="51" formatCode="0">
                  <c:v>19.850845533969803</c:v>
                </c:pt>
                <c:pt idx="52" formatCode="0">
                  <c:v>20.053680866576212</c:v>
                </c:pt>
                <c:pt idx="53" formatCode="0">
                  <c:v>20.183310496205827</c:v>
                </c:pt>
                <c:pt idx="54" formatCode="0">
                  <c:v>18.936933684611628</c:v>
                </c:pt>
                <c:pt idx="55" formatCode="0">
                  <c:v>18.669928608469508</c:v>
                </c:pt>
                <c:pt idx="56" formatCode="0">
                  <c:v>17.865516448124982</c:v>
                </c:pt>
                <c:pt idx="57" formatCode="0">
                  <c:v>17.345675178283877</c:v>
                </c:pt>
                <c:pt idx="58" formatCode="0">
                  <c:v>16.545882378491072</c:v>
                </c:pt>
                <c:pt idx="59" formatCode="0">
                  <c:v>17.110487399924018</c:v>
                </c:pt>
                <c:pt idx="60" formatCode="0">
                  <c:v>16.267130756567258</c:v>
                </c:pt>
                <c:pt idx="61" formatCode="0">
                  <c:v>18.400932823255289</c:v>
                </c:pt>
                <c:pt idx="62" formatCode="0">
                  <c:v>18.92989263412991</c:v>
                </c:pt>
                <c:pt idx="63" formatCode="0">
                  <c:v>17.343501497177119</c:v>
                </c:pt>
                <c:pt idx="64" formatCode="0">
                  <c:v>17.398533677010995</c:v>
                </c:pt>
                <c:pt idx="65" formatCode="0">
                  <c:v>21.184747463224873</c:v>
                </c:pt>
                <c:pt idx="66" formatCode="0">
                  <c:v>26.993558339149789</c:v>
                </c:pt>
                <c:pt idx="67" formatCode="0">
                  <c:v>35.034859966183625</c:v>
                </c:pt>
                <c:pt idx="68" formatCode="0">
                  <c:v>43.676894845896875</c:v>
                </c:pt>
                <c:pt idx="69" formatCode="0">
                  <c:v>50.373463178226586</c:v>
                </c:pt>
                <c:pt idx="70" formatCode="0">
                  <c:v>55.140718394920505</c:v>
                </c:pt>
                <c:pt idx="71" formatCode="0">
                  <c:v>54.439812514373628</c:v>
                </c:pt>
                <c:pt idx="72" formatCode="0">
                  <c:v>51.103678060592095</c:v>
                </c:pt>
                <c:pt idx="73" formatCode="0">
                  <c:v>49.884864154661159</c:v>
                </c:pt>
                <c:pt idx="74" formatCode="0">
                  <c:v>49.882407152204323</c:v>
                </c:pt>
                <c:pt idx="75" formatCode="0">
                  <c:v>47.465368490817596</c:v>
                </c:pt>
                <c:pt idx="76" formatCode="0">
                  <c:v>46.720291720291719</c:v>
                </c:pt>
              </c:numCache>
            </c:numRef>
          </c:val>
        </c:ser>
        <c:marker val="1"/>
        <c:axId val="72801280"/>
        <c:axId val="72799744"/>
      </c:lineChart>
      <c:catAx>
        <c:axId val="72780032"/>
        <c:scaling>
          <c:orientation val="minMax"/>
        </c:scaling>
        <c:axPos val="b"/>
        <c:numFmt formatCode="General" sourceLinked="1"/>
        <c:tickLblPos val="nextTo"/>
        <c:crossAx val="72798208"/>
        <c:crosses val="autoZero"/>
        <c:auto val="1"/>
        <c:lblAlgn val="ctr"/>
        <c:lblOffset val="100"/>
        <c:tickLblSkip val="10"/>
      </c:catAx>
      <c:valAx>
        <c:axId val="72798208"/>
        <c:scaling>
          <c:orientation val="minMax"/>
        </c:scaling>
        <c:axPos val="l"/>
        <c:majorGridlines/>
        <c:numFmt formatCode="General" sourceLinked="1"/>
        <c:tickLblPos val="nextTo"/>
        <c:crossAx val="72780032"/>
        <c:crosses val="autoZero"/>
        <c:crossBetween val="between"/>
      </c:valAx>
      <c:valAx>
        <c:axId val="72799744"/>
        <c:scaling>
          <c:orientation val="minMax"/>
        </c:scaling>
        <c:axPos val="r"/>
        <c:numFmt formatCode="General" sourceLinked="1"/>
        <c:tickLblPos val="nextTo"/>
        <c:crossAx val="72801280"/>
        <c:crosses val="max"/>
        <c:crossBetween val="between"/>
      </c:valAx>
      <c:catAx>
        <c:axId val="72801280"/>
        <c:scaling>
          <c:orientation val="minMax"/>
        </c:scaling>
        <c:delete val="1"/>
        <c:axPos val="b"/>
        <c:numFmt formatCode="General" sourceLinked="1"/>
        <c:tickLblPos val="none"/>
        <c:crossAx val="72799744"/>
        <c:crosses val="autoZero"/>
        <c:auto val="1"/>
        <c:lblAlgn val="ctr"/>
        <c:lblOffset val="100"/>
      </c:catAx>
    </c:plotArea>
    <c:legend>
      <c:legendPos val="r"/>
      <c:layout>
        <c:manualLayout>
          <c:xMode val="edge"/>
          <c:yMode val="edge"/>
          <c:x val="0.48291666666666916"/>
          <c:y val="0.70319231455291387"/>
          <c:w val="0.43791666666666978"/>
          <c:h val="0.16162780623295867"/>
        </c:manualLayout>
      </c:layout>
      <c:spPr>
        <a:solidFill>
          <a:schemeClr val="bg1"/>
        </a:solidFill>
        <a:ln>
          <a:solidFill>
            <a:schemeClr val="tx1"/>
          </a:solidFill>
        </a:ln>
        <a:effectLst>
          <a:outerShdw blurRad="50800" dist="76200" dir="2700000" algn="tl" rotWithShape="0">
            <a:prstClr val="black">
              <a:alpha val="40000"/>
            </a:prstClr>
          </a:outerShdw>
        </a:effectLst>
      </c:spPr>
    </c:legend>
    <c:plotVisOnly val="1"/>
  </c:chart>
  <c:spPr>
    <a:solidFill>
      <a:prstClr val="white"/>
    </a:solidFill>
    <a:ln>
      <a:solidFill>
        <a:prstClr val="black"/>
      </a:solidFill>
    </a:ln>
    <a:effectLst>
      <a:outerShdw blurRad="50800" dist="76200" dir="2700000" algn="tl" rotWithShape="0">
        <a:prstClr val="black">
          <a:alpha val="40000"/>
        </a:prstClr>
      </a:outerShdw>
    </a:effectLst>
  </c:spPr>
  <c:externalData r:id="rId1"/>
</c:chartSpace>
</file>

<file path=ppt/charts/chart11.xml><?xml version="1.0" encoding="utf-8"?>
<c:chartSpace xmlns:c="http://schemas.openxmlformats.org/drawingml/2006/chart" xmlns:a="http://schemas.openxmlformats.org/drawingml/2006/main" xmlns:r="http://schemas.openxmlformats.org/officeDocument/2006/relationships">
  <c:lang val="en-GB"/>
  <c:chart>
    <c:title>
      <c:tx>
        <c:rich>
          <a:bodyPr/>
          <a:lstStyle/>
          <a:p>
            <a:pPr>
              <a:defRPr/>
            </a:pPr>
            <a:r>
              <a:rPr lang="en-US" b="0"/>
              <a:t>Average wage of single females by age at examination</a:t>
            </a:r>
          </a:p>
        </c:rich>
      </c:tx>
      <c:spPr>
        <a:solidFill>
          <a:prstClr val="white"/>
        </a:solidFill>
        <a:ln>
          <a:solidFill>
            <a:prstClr val="black"/>
          </a:solidFill>
        </a:ln>
        <a:effectLst>
          <a:outerShdw blurRad="50800" dist="76200" dir="2700000" algn="tl" rotWithShape="0">
            <a:prstClr val="black">
              <a:alpha val="40000"/>
            </a:prstClr>
          </a:outerShdw>
        </a:effectLst>
      </c:spPr>
    </c:title>
    <c:plotArea>
      <c:layout>
        <c:manualLayout>
          <c:layoutTarget val="inner"/>
          <c:xMode val="edge"/>
          <c:yMode val="edge"/>
          <c:x val="0.10481943406709195"/>
          <c:y val="0.13518894475539991"/>
          <c:w val="0.83561659569133206"/>
          <c:h val="0.76045485880529995"/>
        </c:manualLayout>
      </c:layout>
      <c:lineChart>
        <c:grouping val="standard"/>
        <c:ser>
          <c:idx val="0"/>
          <c:order val="0"/>
          <c:tx>
            <c:strRef>
              <c:f>'Wage by age'!$C$1</c:f>
              <c:strCache>
                <c:ptCount val="1"/>
                <c:pt idx="0">
                  <c:v>Average yearly wage</c:v>
                </c:pt>
              </c:strCache>
            </c:strRef>
          </c:tx>
          <c:marker>
            <c:symbol val="none"/>
          </c:marker>
          <c:cat>
            <c:numRef>
              <c:f>'Wage by age'!$A$2:$A$59</c:f>
              <c:numCache>
                <c:formatCode>General</c:formatCode>
                <c:ptCount val="58"/>
                <c:pt idx="0">
                  <c:v>13</c:v>
                </c:pt>
                <c:pt idx="1">
                  <c:v>14</c:v>
                </c:pt>
                <c:pt idx="2">
                  <c:v>15</c:v>
                </c:pt>
                <c:pt idx="3">
                  <c:v>16</c:v>
                </c:pt>
                <c:pt idx="4">
                  <c:v>17</c:v>
                </c:pt>
                <c:pt idx="5">
                  <c:v>18</c:v>
                </c:pt>
                <c:pt idx="6">
                  <c:v>19</c:v>
                </c:pt>
                <c:pt idx="7">
                  <c:v>20</c:v>
                </c:pt>
                <c:pt idx="8">
                  <c:v>21</c:v>
                </c:pt>
                <c:pt idx="9">
                  <c:v>22</c:v>
                </c:pt>
                <c:pt idx="10">
                  <c:v>23</c:v>
                </c:pt>
                <c:pt idx="11">
                  <c:v>24</c:v>
                </c:pt>
                <c:pt idx="12">
                  <c:v>25</c:v>
                </c:pt>
                <c:pt idx="13">
                  <c:v>26</c:v>
                </c:pt>
                <c:pt idx="14">
                  <c:v>27</c:v>
                </c:pt>
                <c:pt idx="15">
                  <c:v>28</c:v>
                </c:pt>
                <c:pt idx="16">
                  <c:v>29</c:v>
                </c:pt>
                <c:pt idx="17">
                  <c:v>30</c:v>
                </c:pt>
                <c:pt idx="18">
                  <c:v>31</c:v>
                </c:pt>
                <c:pt idx="19">
                  <c:v>32</c:v>
                </c:pt>
                <c:pt idx="20">
                  <c:v>33</c:v>
                </c:pt>
                <c:pt idx="21">
                  <c:v>34</c:v>
                </c:pt>
                <c:pt idx="22">
                  <c:v>35</c:v>
                </c:pt>
                <c:pt idx="23">
                  <c:v>36</c:v>
                </c:pt>
                <c:pt idx="24">
                  <c:v>37</c:v>
                </c:pt>
                <c:pt idx="25">
                  <c:v>38</c:v>
                </c:pt>
                <c:pt idx="26">
                  <c:v>39</c:v>
                </c:pt>
                <c:pt idx="27">
                  <c:v>40</c:v>
                </c:pt>
                <c:pt idx="28">
                  <c:v>41</c:v>
                </c:pt>
                <c:pt idx="29">
                  <c:v>42</c:v>
                </c:pt>
                <c:pt idx="30">
                  <c:v>43</c:v>
                </c:pt>
                <c:pt idx="31">
                  <c:v>44</c:v>
                </c:pt>
                <c:pt idx="32">
                  <c:v>45</c:v>
                </c:pt>
                <c:pt idx="33">
                  <c:v>46</c:v>
                </c:pt>
                <c:pt idx="34">
                  <c:v>47</c:v>
                </c:pt>
                <c:pt idx="35">
                  <c:v>48</c:v>
                </c:pt>
                <c:pt idx="36">
                  <c:v>49</c:v>
                </c:pt>
                <c:pt idx="37">
                  <c:v>50</c:v>
                </c:pt>
                <c:pt idx="38">
                  <c:v>51</c:v>
                </c:pt>
                <c:pt idx="39">
                  <c:v>52</c:v>
                </c:pt>
                <c:pt idx="40">
                  <c:v>53</c:v>
                </c:pt>
                <c:pt idx="41">
                  <c:v>54</c:v>
                </c:pt>
                <c:pt idx="42">
                  <c:v>55</c:v>
                </c:pt>
                <c:pt idx="43">
                  <c:v>56</c:v>
                </c:pt>
                <c:pt idx="44">
                  <c:v>57</c:v>
                </c:pt>
                <c:pt idx="45">
                  <c:v>58</c:v>
                </c:pt>
                <c:pt idx="46">
                  <c:v>59</c:v>
                </c:pt>
                <c:pt idx="47">
                  <c:v>60</c:v>
                </c:pt>
                <c:pt idx="48">
                  <c:v>61</c:v>
                </c:pt>
                <c:pt idx="49">
                  <c:v>62</c:v>
                </c:pt>
                <c:pt idx="50">
                  <c:v>63</c:v>
                </c:pt>
                <c:pt idx="51">
                  <c:v>64</c:v>
                </c:pt>
                <c:pt idx="52">
                  <c:v>65</c:v>
                </c:pt>
                <c:pt idx="53">
                  <c:v>66</c:v>
                </c:pt>
                <c:pt idx="54">
                  <c:v>67</c:v>
                </c:pt>
                <c:pt idx="55">
                  <c:v>68</c:v>
                </c:pt>
                <c:pt idx="56">
                  <c:v>69</c:v>
                </c:pt>
                <c:pt idx="57">
                  <c:v>70</c:v>
                </c:pt>
              </c:numCache>
            </c:numRef>
          </c:cat>
          <c:val>
            <c:numRef>
              <c:f>'Wage by age'!$C$2:$C$59</c:f>
              <c:numCache>
                <c:formatCode>"£"#,##0.00;\-"£"#,##0.00</c:formatCode>
                <c:ptCount val="58"/>
                <c:pt idx="0">
                  <c:v>3</c:v>
                </c:pt>
                <c:pt idx="1">
                  <c:v>2.5</c:v>
                </c:pt>
                <c:pt idx="2">
                  <c:v>2.6</c:v>
                </c:pt>
                <c:pt idx="3">
                  <c:v>3.6375000000000002</c:v>
                </c:pt>
                <c:pt idx="4">
                  <c:v>3.34</c:v>
                </c:pt>
                <c:pt idx="5">
                  <c:v>3.65</c:v>
                </c:pt>
                <c:pt idx="6">
                  <c:v>4.1920999999999955</c:v>
                </c:pt>
                <c:pt idx="7">
                  <c:v>4.1197999999999997</c:v>
                </c:pt>
                <c:pt idx="8">
                  <c:v>4.2424999999999997</c:v>
                </c:pt>
                <c:pt idx="9">
                  <c:v>4.6117999999999997</c:v>
                </c:pt>
                <c:pt idx="10">
                  <c:v>4.9194000000000004</c:v>
                </c:pt>
                <c:pt idx="11">
                  <c:v>5.0515999999999996</c:v>
                </c:pt>
                <c:pt idx="12">
                  <c:v>4.9581999999999997</c:v>
                </c:pt>
                <c:pt idx="13">
                  <c:v>5.4587000000000003</c:v>
                </c:pt>
                <c:pt idx="14">
                  <c:v>5.1672999999999965</c:v>
                </c:pt>
                <c:pt idx="15">
                  <c:v>4.9866000000000126</c:v>
                </c:pt>
                <c:pt idx="16">
                  <c:v>5.2773000000000003</c:v>
                </c:pt>
                <c:pt idx="17">
                  <c:v>5.1315</c:v>
                </c:pt>
                <c:pt idx="18">
                  <c:v>5.6365999999999996</c:v>
                </c:pt>
                <c:pt idx="19">
                  <c:v>4.6107999999999985</c:v>
                </c:pt>
                <c:pt idx="20">
                  <c:v>4.6722000000000001</c:v>
                </c:pt>
                <c:pt idx="21">
                  <c:v>5.0881999999999996</c:v>
                </c:pt>
                <c:pt idx="22">
                  <c:v>5.3538999999999985</c:v>
                </c:pt>
                <c:pt idx="23">
                  <c:v>5.0423999999999998</c:v>
                </c:pt>
                <c:pt idx="24">
                  <c:v>6.0613999999999999</c:v>
                </c:pt>
                <c:pt idx="25">
                  <c:v>5.6654999999999882</c:v>
                </c:pt>
                <c:pt idx="26">
                  <c:v>5.7568000000000001</c:v>
                </c:pt>
                <c:pt idx="27">
                  <c:v>4.7938000000000001</c:v>
                </c:pt>
                <c:pt idx="28">
                  <c:v>5.8310000000000004</c:v>
                </c:pt>
                <c:pt idx="29">
                  <c:v>4.9203000000000001</c:v>
                </c:pt>
                <c:pt idx="30">
                  <c:v>5.8454999999999995</c:v>
                </c:pt>
                <c:pt idx="31">
                  <c:v>5.6962000000000002</c:v>
                </c:pt>
                <c:pt idx="32">
                  <c:v>4.8754999999999997</c:v>
                </c:pt>
                <c:pt idx="33">
                  <c:v>5.1333000000000002</c:v>
                </c:pt>
                <c:pt idx="34">
                  <c:v>5.7857000000000003</c:v>
                </c:pt>
                <c:pt idx="35">
                  <c:v>5.2058999999999997</c:v>
                </c:pt>
                <c:pt idx="36">
                  <c:v>5.3714000000000004</c:v>
                </c:pt>
                <c:pt idx="37">
                  <c:v>4.9758000000000004</c:v>
                </c:pt>
                <c:pt idx="38">
                  <c:v>4.9000000000000004</c:v>
                </c:pt>
                <c:pt idx="39">
                  <c:v>5.3722000000000003</c:v>
                </c:pt>
                <c:pt idx="40">
                  <c:v>5.1333000000000002</c:v>
                </c:pt>
                <c:pt idx="41">
                  <c:v>5.8428999999999975</c:v>
                </c:pt>
                <c:pt idx="42">
                  <c:v>4.7913000000000014</c:v>
                </c:pt>
                <c:pt idx="43">
                  <c:v>5.34</c:v>
                </c:pt>
                <c:pt idx="44">
                  <c:v>5.5374999999999996</c:v>
                </c:pt>
                <c:pt idx="45">
                  <c:v>4.3124999999999956</c:v>
                </c:pt>
                <c:pt idx="46">
                  <c:v>5.4749999999999996</c:v>
                </c:pt>
                <c:pt idx="47">
                  <c:v>4.9598000000000004</c:v>
                </c:pt>
                <c:pt idx="48">
                  <c:v>4.5999999999999996</c:v>
                </c:pt>
                <c:pt idx="49">
                  <c:v>5.2142999999999997</c:v>
                </c:pt>
                <c:pt idx="50">
                  <c:v>6.7667000000000002</c:v>
                </c:pt>
                <c:pt idx="51">
                  <c:v>5.2333000000000034</c:v>
                </c:pt>
                <c:pt idx="52">
                  <c:v>6.4635999999999996</c:v>
                </c:pt>
                <c:pt idx="53">
                  <c:v>4</c:v>
                </c:pt>
                <c:pt idx="54">
                  <c:v>5.0833000000000004</c:v>
                </c:pt>
                <c:pt idx="55">
                  <c:v>4</c:v>
                </c:pt>
                <c:pt idx="56">
                  <c:v>4</c:v>
                </c:pt>
                <c:pt idx="57">
                  <c:v>5.5667</c:v>
                </c:pt>
              </c:numCache>
            </c:numRef>
          </c:val>
        </c:ser>
        <c:marker val="1"/>
        <c:axId val="72835456"/>
        <c:axId val="72836992"/>
      </c:lineChart>
      <c:catAx>
        <c:axId val="72835456"/>
        <c:scaling>
          <c:orientation val="minMax"/>
        </c:scaling>
        <c:axPos val="b"/>
        <c:numFmt formatCode="General" sourceLinked="1"/>
        <c:tickLblPos val="nextTo"/>
        <c:crossAx val="72836992"/>
        <c:crosses val="autoZero"/>
        <c:auto val="1"/>
        <c:lblAlgn val="ctr"/>
        <c:lblOffset val="100"/>
        <c:tickLblSkip val="5"/>
      </c:catAx>
      <c:valAx>
        <c:axId val="72836992"/>
        <c:scaling>
          <c:orientation val="minMax"/>
        </c:scaling>
        <c:axPos val="l"/>
        <c:majorGridlines/>
        <c:numFmt formatCode="&quot;£&quot;#,##0.00;\-&quot;£&quot;#,##0.00" sourceLinked="1"/>
        <c:tickLblPos val="nextTo"/>
        <c:crossAx val="72835456"/>
        <c:crosses val="autoZero"/>
        <c:crossBetween val="between"/>
      </c:valAx>
    </c:plotArea>
    <c:legend>
      <c:legendPos val="r"/>
      <c:layout>
        <c:manualLayout>
          <c:xMode val="edge"/>
          <c:yMode val="edge"/>
          <c:x val="0.28832116788321316"/>
          <c:y val="0.67492698352464975"/>
          <c:w val="0.34132864543451236"/>
          <c:h val="0.13304527161087609"/>
        </c:manualLayout>
      </c:layout>
      <c:spPr>
        <a:solidFill>
          <a:schemeClr val="bg1"/>
        </a:solidFill>
        <a:ln>
          <a:solidFill>
            <a:schemeClr val="tx1"/>
          </a:solidFill>
        </a:ln>
        <a:effectLst>
          <a:outerShdw blurRad="50800" dist="76200" dir="2700000" algn="tl" rotWithShape="0">
            <a:prstClr val="black">
              <a:alpha val="40000"/>
            </a:prstClr>
          </a:outerShdw>
        </a:effectLst>
      </c:spPr>
      <c:txPr>
        <a:bodyPr/>
        <a:lstStyle/>
        <a:p>
          <a:pPr>
            <a:defRPr sz="1400"/>
          </a:pPr>
          <a:endParaRPr lang="en-US"/>
        </a:p>
      </c:txPr>
    </c:legend>
    <c:plotVisOnly val="1"/>
  </c:chart>
  <c:spPr>
    <a:solidFill>
      <a:prstClr val="white"/>
    </a:solidFill>
    <a:ln>
      <a:solidFill>
        <a:prstClr val="black"/>
      </a:solidFill>
    </a:ln>
    <a:effectLst>
      <a:outerShdw blurRad="50800" dist="76200" dir="2700000" algn="tl" rotWithShape="0">
        <a:prstClr val="black">
          <a:alpha val="40000"/>
        </a:prstClr>
      </a:outerShdw>
    </a:effectLst>
  </c:spPr>
  <c:externalData r:id="rId1"/>
</c:chartSpace>
</file>

<file path=ppt/charts/chart12.xml><?xml version="1.0" encoding="utf-8"?>
<c:chartSpace xmlns:c="http://schemas.openxmlformats.org/drawingml/2006/chart" xmlns:a="http://schemas.openxmlformats.org/drawingml/2006/main" xmlns:r="http://schemas.openxmlformats.org/officeDocument/2006/relationships">
  <c:date1904 val="1"/>
  <c:lang val="en-GB"/>
  <c:chart>
    <c:plotArea>
      <c:layout>
        <c:manualLayout>
          <c:layoutTarget val="inner"/>
          <c:xMode val="edge"/>
          <c:yMode val="edge"/>
          <c:x val="8.5861218020393204E-2"/>
          <c:y val="3.2606518898794082E-2"/>
          <c:w val="0.85026234949330859"/>
          <c:h val="0.84828679454715739"/>
        </c:manualLayout>
      </c:layout>
      <c:lineChart>
        <c:grouping val="standard"/>
        <c:ser>
          <c:idx val="0"/>
          <c:order val="0"/>
          <c:tx>
            <c:strRef>
              <c:f>'Snell Wages'!$C$1</c:f>
              <c:strCache>
                <c:ptCount val="1"/>
                <c:pt idx="0">
                  <c:v>Females average wages (St Clement Danes) N= 227</c:v>
                </c:pt>
              </c:strCache>
            </c:strRef>
          </c:tx>
          <c:spPr>
            <a:ln>
              <a:solidFill>
                <a:srgbClr val="FFFF00"/>
              </a:solidFill>
            </a:ln>
          </c:spPr>
          <c:marker>
            <c:symbol val="circle"/>
            <c:size val="6"/>
            <c:spPr>
              <a:solidFill>
                <a:schemeClr val="tx1"/>
              </a:solidFill>
            </c:spPr>
          </c:marker>
          <c:cat>
            <c:numRef>
              <c:f>'Snell Wages'!$A$2:$A$81</c:f>
              <c:numCache>
                <c:formatCode>General</c:formatCode>
                <c:ptCount val="80"/>
                <c:pt idx="0">
                  <c:v>1721</c:v>
                </c:pt>
                <c:pt idx="1">
                  <c:v>1722</c:v>
                </c:pt>
                <c:pt idx="2">
                  <c:v>1723</c:v>
                </c:pt>
                <c:pt idx="3">
                  <c:v>1724</c:v>
                </c:pt>
                <c:pt idx="4">
                  <c:v>1725</c:v>
                </c:pt>
                <c:pt idx="5">
                  <c:v>1726</c:v>
                </c:pt>
                <c:pt idx="6">
                  <c:v>1727</c:v>
                </c:pt>
                <c:pt idx="7">
                  <c:v>1728</c:v>
                </c:pt>
                <c:pt idx="8">
                  <c:v>1729</c:v>
                </c:pt>
                <c:pt idx="9">
                  <c:v>1730</c:v>
                </c:pt>
                <c:pt idx="10">
                  <c:v>1731</c:v>
                </c:pt>
                <c:pt idx="11">
                  <c:v>1732</c:v>
                </c:pt>
                <c:pt idx="12">
                  <c:v>1733</c:v>
                </c:pt>
                <c:pt idx="13">
                  <c:v>1734</c:v>
                </c:pt>
                <c:pt idx="14">
                  <c:v>1735</c:v>
                </c:pt>
                <c:pt idx="15">
                  <c:v>1736</c:v>
                </c:pt>
                <c:pt idx="16">
                  <c:v>1737</c:v>
                </c:pt>
                <c:pt idx="17">
                  <c:v>1738</c:v>
                </c:pt>
                <c:pt idx="18">
                  <c:v>1739</c:v>
                </c:pt>
                <c:pt idx="19">
                  <c:v>1740</c:v>
                </c:pt>
                <c:pt idx="20">
                  <c:v>1741</c:v>
                </c:pt>
                <c:pt idx="21">
                  <c:v>1742</c:v>
                </c:pt>
                <c:pt idx="22">
                  <c:v>1743</c:v>
                </c:pt>
                <c:pt idx="23">
                  <c:v>1744</c:v>
                </c:pt>
                <c:pt idx="24">
                  <c:v>1745</c:v>
                </c:pt>
                <c:pt idx="25">
                  <c:v>1746</c:v>
                </c:pt>
                <c:pt idx="26">
                  <c:v>1747</c:v>
                </c:pt>
                <c:pt idx="27">
                  <c:v>1748</c:v>
                </c:pt>
                <c:pt idx="28">
                  <c:v>1749</c:v>
                </c:pt>
                <c:pt idx="29">
                  <c:v>1750</c:v>
                </c:pt>
                <c:pt idx="30">
                  <c:v>1751</c:v>
                </c:pt>
                <c:pt idx="31">
                  <c:v>1752</c:v>
                </c:pt>
                <c:pt idx="32">
                  <c:v>1753</c:v>
                </c:pt>
                <c:pt idx="33">
                  <c:v>1754</c:v>
                </c:pt>
                <c:pt idx="34">
                  <c:v>1755</c:v>
                </c:pt>
                <c:pt idx="35">
                  <c:v>1756</c:v>
                </c:pt>
                <c:pt idx="36">
                  <c:v>1757</c:v>
                </c:pt>
                <c:pt idx="37">
                  <c:v>1758</c:v>
                </c:pt>
                <c:pt idx="38">
                  <c:v>1759</c:v>
                </c:pt>
                <c:pt idx="39">
                  <c:v>1760</c:v>
                </c:pt>
                <c:pt idx="40">
                  <c:v>1761</c:v>
                </c:pt>
                <c:pt idx="41">
                  <c:v>1762</c:v>
                </c:pt>
                <c:pt idx="42">
                  <c:v>1763</c:v>
                </c:pt>
                <c:pt idx="43">
                  <c:v>1764</c:v>
                </c:pt>
                <c:pt idx="44">
                  <c:v>1765</c:v>
                </c:pt>
                <c:pt idx="45">
                  <c:v>1766</c:v>
                </c:pt>
                <c:pt idx="46">
                  <c:v>1767</c:v>
                </c:pt>
                <c:pt idx="47">
                  <c:v>1768</c:v>
                </c:pt>
                <c:pt idx="48">
                  <c:v>1769</c:v>
                </c:pt>
                <c:pt idx="49">
                  <c:v>1770</c:v>
                </c:pt>
                <c:pt idx="50">
                  <c:v>1771</c:v>
                </c:pt>
                <c:pt idx="51">
                  <c:v>1772</c:v>
                </c:pt>
                <c:pt idx="52">
                  <c:v>1773</c:v>
                </c:pt>
                <c:pt idx="53">
                  <c:v>1774</c:v>
                </c:pt>
                <c:pt idx="54">
                  <c:v>1775</c:v>
                </c:pt>
                <c:pt idx="55">
                  <c:v>1776</c:v>
                </c:pt>
                <c:pt idx="56">
                  <c:v>1777</c:v>
                </c:pt>
                <c:pt idx="57">
                  <c:v>1778</c:v>
                </c:pt>
                <c:pt idx="58">
                  <c:v>1779</c:v>
                </c:pt>
                <c:pt idx="59">
                  <c:v>1780</c:v>
                </c:pt>
                <c:pt idx="60">
                  <c:v>1781</c:v>
                </c:pt>
                <c:pt idx="61">
                  <c:v>1782</c:v>
                </c:pt>
                <c:pt idx="62">
                  <c:v>1783</c:v>
                </c:pt>
                <c:pt idx="63">
                  <c:v>1784</c:v>
                </c:pt>
                <c:pt idx="64">
                  <c:v>1785</c:v>
                </c:pt>
                <c:pt idx="65">
                  <c:v>1786</c:v>
                </c:pt>
                <c:pt idx="66">
                  <c:v>1787</c:v>
                </c:pt>
                <c:pt idx="67">
                  <c:v>1788</c:v>
                </c:pt>
                <c:pt idx="68">
                  <c:v>1789</c:v>
                </c:pt>
                <c:pt idx="69">
                  <c:v>1790</c:v>
                </c:pt>
                <c:pt idx="70">
                  <c:v>1791</c:v>
                </c:pt>
                <c:pt idx="71">
                  <c:v>1792</c:v>
                </c:pt>
                <c:pt idx="72">
                  <c:v>1793</c:v>
                </c:pt>
                <c:pt idx="73">
                  <c:v>1794</c:v>
                </c:pt>
                <c:pt idx="74">
                  <c:v>1795</c:v>
                </c:pt>
                <c:pt idx="75">
                  <c:v>1796</c:v>
                </c:pt>
                <c:pt idx="76">
                  <c:v>1797</c:v>
                </c:pt>
                <c:pt idx="77">
                  <c:v>1798</c:v>
                </c:pt>
                <c:pt idx="78">
                  <c:v>1799</c:v>
                </c:pt>
                <c:pt idx="79">
                  <c:v>1800</c:v>
                </c:pt>
              </c:numCache>
            </c:numRef>
          </c:cat>
          <c:val>
            <c:numRef>
              <c:f>'Snell Wages'!$C$2:$C$81</c:f>
              <c:numCache>
                <c:formatCode>General</c:formatCode>
                <c:ptCount val="80"/>
                <c:pt idx="2" formatCode="&quot;£&quot;#,##0.00">
                  <c:v>3.6</c:v>
                </c:pt>
                <c:pt idx="7" formatCode="&quot;£&quot;#,##0.00">
                  <c:v>3.3</c:v>
                </c:pt>
                <c:pt idx="12" formatCode="&quot;£&quot;#,##0.00">
                  <c:v>4.33</c:v>
                </c:pt>
                <c:pt idx="17" formatCode="&quot;£&quot;#,##0.00">
                  <c:v>3.88</c:v>
                </c:pt>
                <c:pt idx="22" formatCode="&quot;£&quot;#,##0.00">
                  <c:v>3.75</c:v>
                </c:pt>
                <c:pt idx="27" formatCode="&quot;£&quot;#,##0.00">
                  <c:v>4.0599999999999996</c:v>
                </c:pt>
                <c:pt idx="32" formatCode="&quot;£&quot;#,##0.00">
                  <c:v>4.9300000000000024</c:v>
                </c:pt>
                <c:pt idx="37" formatCode="&quot;£&quot;#,##0.00">
                  <c:v>4.9700000000000024</c:v>
                </c:pt>
                <c:pt idx="42" formatCode="&quot;£&quot;#,##0.00">
                  <c:v>5.13</c:v>
                </c:pt>
                <c:pt idx="47" formatCode="&quot;£&quot;#,##0.00">
                  <c:v>5.55</c:v>
                </c:pt>
                <c:pt idx="52" formatCode="&quot;£&quot;#,##0.00">
                  <c:v>5.45</c:v>
                </c:pt>
                <c:pt idx="57" formatCode="&quot;£&quot;#,##0.00">
                  <c:v>5.5</c:v>
                </c:pt>
                <c:pt idx="62" formatCode="&quot;£&quot;#,##0.00">
                  <c:v>5.83</c:v>
                </c:pt>
                <c:pt idx="67" formatCode="&quot;£&quot;#,##0.00">
                  <c:v>6.13</c:v>
                </c:pt>
                <c:pt idx="72" formatCode="&quot;£&quot;#,##0.00">
                  <c:v>7.99</c:v>
                </c:pt>
                <c:pt idx="77" formatCode="&quot;£&quot;#,##0.00">
                  <c:v>7.35</c:v>
                </c:pt>
              </c:numCache>
            </c:numRef>
          </c:val>
        </c:ser>
        <c:ser>
          <c:idx val="1"/>
          <c:order val="1"/>
          <c:tx>
            <c:strRef>
              <c:f>'Snell Wages'!$G$1</c:f>
              <c:strCache>
                <c:ptCount val="1"/>
                <c:pt idx="0">
                  <c:v>Average single female wages N=2658</c:v>
                </c:pt>
              </c:strCache>
            </c:strRef>
          </c:tx>
          <c:marker>
            <c:symbol val="none"/>
          </c:marker>
          <c:cat>
            <c:numRef>
              <c:f>'Snell Wages'!$A$2:$A$81</c:f>
              <c:numCache>
                <c:formatCode>General</c:formatCode>
                <c:ptCount val="80"/>
                <c:pt idx="0">
                  <c:v>1721</c:v>
                </c:pt>
                <c:pt idx="1">
                  <c:v>1722</c:v>
                </c:pt>
                <c:pt idx="2">
                  <c:v>1723</c:v>
                </c:pt>
                <c:pt idx="3">
                  <c:v>1724</c:v>
                </c:pt>
                <c:pt idx="4">
                  <c:v>1725</c:v>
                </c:pt>
                <c:pt idx="5">
                  <c:v>1726</c:v>
                </c:pt>
                <c:pt idx="6">
                  <c:v>1727</c:v>
                </c:pt>
                <c:pt idx="7">
                  <c:v>1728</c:v>
                </c:pt>
                <c:pt idx="8">
                  <c:v>1729</c:v>
                </c:pt>
                <c:pt idx="9">
                  <c:v>1730</c:v>
                </c:pt>
                <c:pt idx="10">
                  <c:v>1731</c:v>
                </c:pt>
                <c:pt idx="11">
                  <c:v>1732</c:v>
                </c:pt>
                <c:pt idx="12">
                  <c:v>1733</c:v>
                </c:pt>
                <c:pt idx="13">
                  <c:v>1734</c:v>
                </c:pt>
                <c:pt idx="14">
                  <c:v>1735</c:v>
                </c:pt>
                <c:pt idx="15">
                  <c:v>1736</c:v>
                </c:pt>
                <c:pt idx="16">
                  <c:v>1737</c:v>
                </c:pt>
                <c:pt idx="17">
                  <c:v>1738</c:v>
                </c:pt>
                <c:pt idx="18">
                  <c:v>1739</c:v>
                </c:pt>
                <c:pt idx="19">
                  <c:v>1740</c:v>
                </c:pt>
                <c:pt idx="20">
                  <c:v>1741</c:v>
                </c:pt>
                <c:pt idx="21">
                  <c:v>1742</c:v>
                </c:pt>
                <c:pt idx="22">
                  <c:v>1743</c:v>
                </c:pt>
                <c:pt idx="23">
                  <c:v>1744</c:v>
                </c:pt>
                <c:pt idx="24">
                  <c:v>1745</c:v>
                </c:pt>
                <c:pt idx="25">
                  <c:v>1746</c:v>
                </c:pt>
                <c:pt idx="26">
                  <c:v>1747</c:v>
                </c:pt>
                <c:pt idx="27">
                  <c:v>1748</c:v>
                </c:pt>
                <c:pt idx="28">
                  <c:v>1749</c:v>
                </c:pt>
                <c:pt idx="29">
                  <c:v>1750</c:v>
                </c:pt>
                <c:pt idx="30">
                  <c:v>1751</c:v>
                </c:pt>
                <c:pt idx="31">
                  <c:v>1752</c:v>
                </c:pt>
                <c:pt idx="32">
                  <c:v>1753</c:v>
                </c:pt>
                <c:pt idx="33">
                  <c:v>1754</c:v>
                </c:pt>
                <c:pt idx="34">
                  <c:v>1755</c:v>
                </c:pt>
                <c:pt idx="35">
                  <c:v>1756</c:v>
                </c:pt>
                <c:pt idx="36">
                  <c:v>1757</c:v>
                </c:pt>
                <c:pt idx="37">
                  <c:v>1758</c:v>
                </c:pt>
                <c:pt idx="38">
                  <c:v>1759</c:v>
                </c:pt>
                <c:pt idx="39">
                  <c:v>1760</c:v>
                </c:pt>
                <c:pt idx="40">
                  <c:v>1761</c:v>
                </c:pt>
                <c:pt idx="41">
                  <c:v>1762</c:v>
                </c:pt>
                <c:pt idx="42">
                  <c:v>1763</c:v>
                </c:pt>
                <c:pt idx="43">
                  <c:v>1764</c:v>
                </c:pt>
                <c:pt idx="44">
                  <c:v>1765</c:v>
                </c:pt>
                <c:pt idx="45">
                  <c:v>1766</c:v>
                </c:pt>
                <c:pt idx="46">
                  <c:v>1767</c:v>
                </c:pt>
                <c:pt idx="47">
                  <c:v>1768</c:v>
                </c:pt>
                <c:pt idx="48">
                  <c:v>1769</c:v>
                </c:pt>
                <c:pt idx="49">
                  <c:v>1770</c:v>
                </c:pt>
                <c:pt idx="50">
                  <c:v>1771</c:v>
                </c:pt>
                <c:pt idx="51">
                  <c:v>1772</c:v>
                </c:pt>
                <c:pt idx="52">
                  <c:v>1773</c:v>
                </c:pt>
                <c:pt idx="53">
                  <c:v>1774</c:v>
                </c:pt>
                <c:pt idx="54">
                  <c:v>1775</c:v>
                </c:pt>
                <c:pt idx="55">
                  <c:v>1776</c:v>
                </c:pt>
                <c:pt idx="56">
                  <c:v>1777</c:v>
                </c:pt>
                <c:pt idx="57">
                  <c:v>1778</c:v>
                </c:pt>
                <c:pt idx="58">
                  <c:v>1779</c:v>
                </c:pt>
                <c:pt idx="59">
                  <c:v>1780</c:v>
                </c:pt>
                <c:pt idx="60">
                  <c:v>1781</c:v>
                </c:pt>
                <c:pt idx="61">
                  <c:v>1782</c:v>
                </c:pt>
                <c:pt idx="62">
                  <c:v>1783</c:v>
                </c:pt>
                <c:pt idx="63">
                  <c:v>1784</c:v>
                </c:pt>
                <c:pt idx="64">
                  <c:v>1785</c:v>
                </c:pt>
                <c:pt idx="65">
                  <c:v>1786</c:v>
                </c:pt>
                <c:pt idx="66">
                  <c:v>1787</c:v>
                </c:pt>
                <c:pt idx="67">
                  <c:v>1788</c:v>
                </c:pt>
                <c:pt idx="68">
                  <c:v>1789</c:v>
                </c:pt>
                <c:pt idx="69">
                  <c:v>1790</c:v>
                </c:pt>
                <c:pt idx="70">
                  <c:v>1791</c:v>
                </c:pt>
                <c:pt idx="71">
                  <c:v>1792</c:v>
                </c:pt>
                <c:pt idx="72">
                  <c:v>1793</c:v>
                </c:pt>
                <c:pt idx="73">
                  <c:v>1794</c:v>
                </c:pt>
                <c:pt idx="74">
                  <c:v>1795</c:v>
                </c:pt>
                <c:pt idx="75">
                  <c:v>1796</c:v>
                </c:pt>
                <c:pt idx="76">
                  <c:v>1797</c:v>
                </c:pt>
                <c:pt idx="77">
                  <c:v>1798</c:v>
                </c:pt>
                <c:pt idx="78">
                  <c:v>1799</c:v>
                </c:pt>
                <c:pt idx="79">
                  <c:v>1800</c:v>
                </c:pt>
              </c:numCache>
            </c:numRef>
          </c:cat>
          <c:val>
            <c:numRef>
              <c:f>'Snell Wages'!$G$2:$G$81</c:f>
              <c:numCache>
                <c:formatCode>General</c:formatCode>
                <c:ptCount val="80"/>
                <c:pt idx="3" formatCode="&quot;£&quot;#,##0.00;\-&quot;£&quot;#,##0.00">
                  <c:v>4.25</c:v>
                </c:pt>
                <c:pt idx="4" formatCode="&quot;£&quot;#,##0.00;\-&quot;£&quot;#,##0.00">
                  <c:v>3.866699999999998</c:v>
                </c:pt>
                <c:pt idx="5" formatCode="&quot;£&quot;#,##0.00;\-&quot;£&quot;#,##0.00">
                  <c:v>3.8528999999999973</c:v>
                </c:pt>
                <c:pt idx="6" formatCode="&quot;£&quot;#,##0.00;\-&quot;£&quot;#,##0.00">
                  <c:v>3.5</c:v>
                </c:pt>
                <c:pt idx="7" formatCode="&quot;£&quot;#,##0.00;\-&quot;£&quot;#,##0.00">
                  <c:v>3.6111</c:v>
                </c:pt>
                <c:pt idx="8" formatCode="&quot;£&quot;#,##0.00;\-&quot;£&quot;#,##0.00">
                  <c:v>4.0893000000000024</c:v>
                </c:pt>
                <c:pt idx="9" formatCode="&quot;£&quot;#,##0.00;\-&quot;£&quot;#,##0.00">
                  <c:v>3.4264999999999981</c:v>
                </c:pt>
                <c:pt idx="10" formatCode="&quot;£&quot;#,##0.00;\-&quot;£&quot;#,##0.00">
                  <c:v>3.8749999999999987</c:v>
                </c:pt>
                <c:pt idx="11" formatCode="&quot;£&quot;#,##0.00;\-&quot;£&quot;#,##0.00">
                  <c:v>4.3153999999999995</c:v>
                </c:pt>
                <c:pt idx="12" formatCode="&quot;£&quot;#,##0.00;\-&quot;£&quot;#,##0.00">
                  <c:v>3.9</c:v>
                </c:pt>
                <c:pt idx="13" formatCode="&quot;£&quot;#,##0.00;\-&quot;£&quot;#,##0.00">
                  <c:v>4.3570999999999964</c:v>
                </c:pt>
                <c:pt idx="14" formatCode="&quot;£&quot;#,##0.00;\-&quot;£&quot;#,##0.00">
                  <c:v>3.7332999999999998</c:v>
                </c:pt>
                <c:pt idx="15" formatCode="&quot;£&quot;#,##0.00;\-&quot;£&quot;#,##0.00">
                  <c:v>3.8499999999999988</c:v>
                </c:pt>
                <c:pt idx="16" formatCode="&quot;£&quot;#,##0.00;\-&quot;£&quot;#,##0.00">
                  <c:v>4.1738999999999997</c:v>
                </c:pt>
                <c:pt idx="17" formatCode="&quot;£&quot;#,##0.00;\-&quot;£&quot;#,##0.00">
                  <c:v>4.5378999999999996</c:v>
                </c:pt>
                <c:pt idx="18" formatCode="&quot;£&quot;#,##0.00;\-&quot;£&quot;#,##0.00">
                  <c:v>3.9026999999999981</c:v>
                </c:pt>
                <c:pt idx="19" formatCode="&quot;£&quot;#,##0.00;\-&quot;£&quot;#,##0.00">
                  <c:v>4.0999999999999996</c:v>
                </c:pt>
                <c:pt idx="20" formatCode="&quot;£&quot;#,##0.00;\-&quot;£&quot;#,##0.00">
                  <c:v>3.7323999999999997</c:v>
                </c:pt>
                <c:pt idx="21" formatCode="&quot;£&quot;#,##0.00;\-&quot;£&quot;#,##0.00">
                  <c:v>4.1368</c:v>
                </c:pt>
                <c:pt idx="22" formatCode="&quot;£&quot;#,##0.00;\-&quot;£&quot;#,##0.00">
                  <c:v>4.2889999999999997</c:v>
                </c:pt>
                <c:pt idx="23" formatCode="&quot;£&quot;#,##0.00;\-&quot;£&quot;#,##0.00">
                  <c:v>3.8243</c:v>
                </c:pt>
                <c:pt idx="24" formatCode="&quot;£&quot;#,##0.00;\-&quot;£&quot;#,##0.00">
                  <c:v>4.6068999999999996</c:v>
                </c:pt>
                <c:pt idx="25" formatCode="&quot;£&quot;#,##0.00;\-&quot;£&quot;#,##0.00">
                  <c:v>4.1833</c:v>
                </c:pt>
                <c:pt idx="26" formatCode="&quot;£&quot;#,##0.00;\-&quot;£&quot;#,##0.00">
                  <c:v>4.3015999999999996</c:v>
                </c:pt>
                <c:pt idx="27" formatCode="&quot;£&quot;#,##0.00;\-&quot;£&quot;#,##0.00">
                  <c:v>4.3547999999999965</c:v>
                </c:pt>
                <c:pt idx="28" formatCode="&quot;£&quot;#,##0.00;\-&quot;£&quot;#,##0.00">
                  <c:v>3.7963</c:v>
                </c:pt>
                <c:pt idx="29" formatCode="&quot;£&quot;#,##0.00;\-&quot;£&quot;#,##0.00">
                  <c:v>3.8875000000000002</c:v>
                </c:pt>
                <c:pt idx="30" formatCode="&quot;£&quot;#,##0.00;\-&quot;£&quot;#,##0.00">
                  <c:v>4.1521999999999961</c:v>
                </c:pt>
                <c:pt idx="31" formatCode="&quot;£&quot;#,##0.00;\-&quot;£&quot;#,##0.00">
                  <c:v>4.3499999999999996</c:v>
                </c:pt>
                <c:pt idx="32" formatCode="&quot;£&quot;#,##0.00;\-&quot;£&quot;#,##0.00">
                  <c:v>4.0968</c:v>
                </c:pt>
                <c:pt idx="33" formatCode="&quot;£&quot;#,##0.00;\-&quot;£&quot;#,##0.00">
                  <c:v>3.9523999999999981</c:v>
                </c:pt>
                <c:pt idx="34" formatCode="&quot;£&quot;#,##0.00;\-&quot;£&quot;#,##0.00">
                  <c:v>4.1629999999999958</c:v>
                </c:pt>
                <c:pt idx="35" formatCode="&quot;£&quot;#,##0.00;\-&quot;£&quot;#,##0.00">
                  <c:v>4.375</c:v>
                </c:pt>
                <c:pt idx="36" formatCode="&quot;£&quot;#,##0.00;\-&quot;£&quot;#,##0.00">
                  <c:v>4.2576000000000001</c:v>
                </c:pt>
                <c:pt idx="37" formatCode="&quot;£&quot;#,##0.00;\-&quot;£&quot;#,##0.00">
                  <c:v>4.2142999999999997</c:v>
                </c:pt>
                <c:pt idx="38" formatCode="&quot;£&quot;#,##0.00;\-&quot;£&quot;#,##0.00">
                  <c:v>4.25</c:v>
                </c:pt>
                <c:pt idx="39" formatCode="&quot;£&quot;#,##0.00;\-&quot;£&quot;#,##0.00">
                  <c:v>4.0576999999999996</c:v>
                </c:pt>
                <c:pt idx="40" formatCode="&quot;£&quot;#,##0.00;\-&quot;£&quot;#,##0.00">
                  <c:v>4.4000000000000004</c:v>
                </c:pt>
                <c:pt idx="41" formatCode="&quot;£&quot;#,##0.00;\-&quot;£&quot;#,##0.00">
                  <c:v>4.6347999999999985</c:v>
                </c:pt>
                <c:pt idx="42" formatCode="&quot;£&quot;#,##0.00;\-&quot;£&quot;#,##0.00">
                  <c:v>4.3381999999999996</c:v>
                </c:pt>
                <c:pt idx="43" formatCode="&quot;£&quot;#,##0.00;\-&quot;£&quot;#,##0.00">
                  <c:v>4.8529999999999962</c:v>
                </c:pt>
                <c:pt idx="44" formatCode="&quot;£&quot;#,##0.00;\-&quot;£&quot;#,##0.00">
                  <c:v>4.6722999999999999</c:v>
                </c:pt>
                <c:pt idx="45" formatCode="&quot;£&quot;#,##0.00;\-&quot;£&quot;#,##0.00">
                  <c:v>4.6132</c:v>
                </c:pt>
                <c:pt idx="46" formatCode="&quot;£&quot;#,##0.00;\-&quot;£&quot;#,##0.00">
                  <c:v>4.6479999999999961</c:v>
                </c:pt>
                <c:pt idx="47" formatCode="&quot;£&quot;#,##0.00;\-&quot;£&quot;#,##0.00">
                  <c:v>5.0283999999999995</c:v>
                </c:pt>
                <c:pt idx="48" formatCode="&quot;£&quot;#,##0.00;\-&quot;£&quot;#,##0.00">
                  <c:v>4.8353999999999999</c:v>
                </c:pt>
                <c:pt idx="49" formatCode="&quot;£&quot;#,##0.00;\-&quot;£&quot;#,##0.00">
                  <c:v>5.2273999999999985</c:v>
                </c:pt>
                <c:pt idx="50" formatCode="&quot;£&quot;#,##0.00;\-&quot;£&quot;#,##0.00">
                  <c:v>5.0614999999999997</c:v>
                </c:pt>
                <c:pt idx="51" formatCode="&quot;£&quot;#,##0.00;\-&quot;£&quot;#,##0.00">
                  <c:v>5.2138</c:v>
                </c:pt>
                <c:pt idx="52" formatCode="&quot;£&quot;#,##0.00;\-&quot;£&quot;#,##0.00">
                  <c:v>5.3398000000000003</c:v>
                </c:pt>
                <c:pt idx="53" formatCode="&quot;£&quot;#,##0.00;\-&quot;£&quot;#,##0.00">
                  <c:v>5.0458999999999996</c:v>
                </c:pt>
                <c:pt idx="54" formatCode="&quot;£&quot;#,##0.00;\-&quot;£&quot;#,##0.00">
                  <c:v>5.093</c:v>
                </c:pt>
                <c:pt idx="55" formatCode="&quot;£&quot;#,##0.00;\-&quot;£&quot;#,##0.00">
                  <c:v>5.6302000000000003</c:v>
                </c:pt>
                <c:pt idx="56" formatCode="&quot;£&quot;#,##0.00;\-&quot;£&quot;#,##0.00">
                  <c:v>5.1646999999999963</c:v>
                </c:pt>
                <c:pt idx="57" formatCode="&quot;£&quot;#,##0.00;\-&quot;£&quot;#,##0.00">
                  <c:v>5.3091999999999997</c:v>
                </c:pt>
                <c:pt idx="58" formatCode="&quot;£&quot;#,##0.00;\-&quot;£&quot;#,##0.00">
                  <c:v>5.6632999999999996</c:v>
                </c:pt>
                <c:pt idx="59" formatCode="&quot;£&quot;#,##0.00;\-&quot;£&quot;#,##0.00">
                  <c:v>5.4791000000000034</c:v>
                </c:pt>
                <c:pt idx="60" formatCode="&quot;£&quot;#,##0.00;\-&quot;£&quot;#,##0.00">
                  <c:v>5.7850000000000001</c:v>
                </c:pt>
                <c:pt idx="61" formatCode="&quot;£&quot;#,##0.00;\-&quot;£&quot;#,##0.00">
                  <c:v>6.2174999999999985</c:v>
                </c:pt>
                <c:pt idx="62" formatCode="&quot;£&quot;#,##0.00;\-&quot;£&quot;#,##0.00">
                  <c:v>5.5588999999999995</c:v>
                </c:pt>
                <c:pt idx="63" formatCode="&quot;£&quot;#,##0.00;\-&quot;£&quot;#,##0.00">
                  <c:v>5.9081999999999999</c:v>
                </c:pt>
                <c:pt idx="64" formatCode="&quot;£&quot;#,##0.00;\-&quot;£&quot;#,##0.00">
                  <c:v>5.8795999999999999</c:v>
                </c:pt>
                <c:pt idx="65" formatCode="&quot;£&quot;#,##0.00;\-&quot;£&quot;#,##0.00">
                  <c:v>5.5186000000000002</c:v>
                </c:pt>
                <c:pt idx="66" formatCode="&quot;£&quot;#,##0.00;\-&quot;£&quot;#,##0.00">
                  <c:v>6.7042999999999999</c:v>
                </c:pt>
                <c:pt idx="67" formatCode="&quot;£&quot;#,##0.00;\-&quot;£&quot;#,##0.00">
                  <c:v>5.3528999999999964</c:v>
                </c:pt>
                <c:pt idx="68" formatCode="&quot;£&quot;#,##0.00;\-&quot;£&quot;#,##0.00">
                  <c:v>5.9303000000000035</c:v>
                </c:pt>
                <c:pt idx="69" formatCode="&quot;£&quot;#,##0.00;\-&quot;£&quot;#,##0.00">
                  <c:v>5.4935</c:v>
                </c:pt>
                <c:pt idx="70" formatCode="&quot;£&quot;#,##0.00;\-&quot;£&quot;#,##0.00">
                  <c:v>6.4238</c:v>
                </c:pt>
                <c:pt idx="71" formatCode="&quot;£&quot;#,##0.00;\-&quot;£&quot;#,##0.00">
                  <c:v>7.8864000000000001</c:v>
                </c:pt>
                <c:pt idx="72" formatCode="&quot;£&quot;#,##0.00;\-&quot;£&quot;#,##0.00">
                  <c:v>6.5759999999999996</c:v>
                </c:pt>
                <c:pt idx="73" formatCode="&quot;£&quot;#,##0.00;\-&quot;£&quot;#,##0.00">
                  <c:v>6.9</c:v>
                </c:pt>
              </c:numCache>
            </c:numRef>
          </c:val>
        </c:ser>
        <c:marker val="1"/>
        <c:axId val="73027968"/>
        <c:axId val="73029504"/>
      </c:lineChart>
      <c:catAx>
        <c:axId val="73027968"/>
        <c:scaling>
          <c:orientation val="minMax"/>
        </c:scaling>
        <c:axPos val="b"/>
        <c:numFmt formatCode="General" sourceLinked="1"/>
        <c:tickLblPos val="nextTo"/>
        <c:crossAx val="73029504"/>
        <c:crosses val="autoZero"/>
        <c:auto val="1"/>
        <c:lblAlgn val="ctr"/>
        <c:lblOffset val="100"/>
        <c:tickLblSkip val="10"/>
      </c:catAx>
      <c:valAx>
        <c:axId val="73029504"/>
        <c:scaling>
          <c:orientation val="minMax"/>
        </c:scaling>
        <c:axPos val="l"/>
        <c:majorGridlines/>
        <c:numFmt formatCode="General" sourceLinked="1"/>
        <c:tickLblPos val="nextTo"/>
        <c:crossAx val="73027968"/>
        <c:crosses val="autoZero"/>
        <c:crossBetween val="between"/>
      </c:valAx>
    </c:plotArea>
    <c:legend>
      <c:legendPos val="r"/>
      <c:layout>
        <c:manualLayout>
          <c:xMode val="edge"/>
          <c:yMode val="edge"/>
          <c:x val="0.54189764323395062"/>
          <c:y val="0.61405043532554116"/>
          <c:w val="0.38360243267204253"/>
          <c:h val="0.22123833639737797"/>
        </c:manualLayout>
      </c:layout>
      <c:spPr>
        <a:solidFill>
          <a:schemeClr val="bg1"/>
        </a:solidFill>
        <a:ln>
          <a:solidFill>
            <a:schemeClr val="tx1"/>
          </a:solidFill>
        </a:ln>
        <a:effectLst>
          <a:outerShdw blurRad="50800" dist="76200" dir="2700000" algn="tl" rotWithShape="0">
            <a:prstClr val="black">
              <a:alpha val="40000"/>
            </a:prstClr>
          </a:outerShdw>
        </a:effectLst>
      </c:spPr>
      <c:txPr>
        <a:bodyPr/>
        <a:lstStyle/>
        <a:p>
          <a:pPr>
            <a:defRPr sz="1200"/>
          </a:pPr>
          <a:endParaRPr lang="en-US"/>
        </a:p>
      </c:txPr>
    </c:legend>
    <c:plotVisOnly val="1"/>
  </c:chart>
  <c:externalData r:id="rId1"/>
</c:chartSpace>
</file>

<file path=ppt/charts/chart13.xml><?xml version="1.0" encoding="utf-8"?>
<c:chartSpace xmlns:c="http://schemas.openxmlformats.org/drawingml/2006/chart" xmlns:a="http://schemas.openxmlformats.org/drawingml/2006/main" xmlns:r="http://schemas.openxmlformats.org/officeDocument/2006/relationships">
  <c:lang val="en-GB"/>
  <c:chart>
    <c:plotArea>
      <c:layout>
        <c:manualLayout>
          <c:layoutTarget val="inner"/>
          <c:xMode val="edge"/>
          <c:yMode val="edge"/>
          <c:x val="0.10110401554136442"/>
          <c:y val="3.1230716413612903E-2"/>
          <c:w val="0.8467804988943316"/>
          <c:h val="0.85468819562111764"/>
        </c:manualLayout>
      </c:layout>
      <c:lineChart>
        <c:grouping val="standard"/>
        <c:ser>
          <c:idx val="0"/>
          <c:order val="0"/>
          <c:tx>
            <c:strRef>
              <c:f>'Snell Wages'!$B$1</c:f>
              <c:strCache>
                <c:ptCount val="1"/>
                <c:pt idx="0">
                  <c:v>Males average wages (St Clement Danes) N= 69</c:v>
                </c:pt>
              </c:strCache>
            </c:strRef>
          </c:tx>
          <c:marker>
            <c:symbol val="circle"/>
            <c:size val="6"/>
            <c:spPr>
              <a:solidFill>
                <a:sysClr val="windowText" lastClr="000000"/>
              </a:solidFill>
            </c:spPr>
          </c:marker>
          <c:cat>
            <c:numRef>
              <c:f>'Snell Wages'!$A$2:$A$81</c:f>
              <c:numCache>
                <c:formatCode>General</c:formatCode>
                <c:ptCount val="80"/>
                <c:pt idx="0">
                  <c:v>1721</c:v>
                </c:pt>
                <c:pt idx="1">
                  <c:v>1722</c:v>
                </c:pt>
                <c:pt idx="2">
                  <c:v>1723</c:v>
                </c:pt>
                <c:pt idx="3">
                  <c:v>1724</c:v>
                </c:pt>
                <c:pt idx="4">
                  <c:v>1725</c:v>
                </c:pt>
                <c:pt idx="5">
                  <c:v>1726</c:v>
                </c:pt>
                <c:pt idx="6">
                  <c:v>1727</c:v>
                </c:pt>
                <c:pt idx="7">
                  <c:v>1728</c:v>
                </c:pt>
                <c:pt idx="8">
                  <c:v>1729</c:v>
                </c:pt>
                <c:pt idx="9">
                  <c:v>1730</c:v>
                </c:pt>
                <c:pt idx="10">
                  <c:v>1731</c:v>
                </c:pt>
                <c:pt idx="11">
                  <c:v>1732</c:v>
                </c:pt>
                <c:pt idx="12">
                  <c:v>1733</c:v>
                </c:pt>
                <c:pt idx="13">
                  <c:v>1734</c:v>
                </c:pt>
                <c:pt idx="14">
                  <c:v>1735</c:v>
                </c:pt>
                <c:pt idx="15">
                  <c:v>1736</c:v>
                </c:pt>
                <c:pt idx="16">
                  <c:v>1737</c:v>
                </c:pt>
                <c:pt idx="17">
                  <c:v>1738</c:v>
                </c:pt>
                <c:pt idx="18">
                  <c:v>1739</c:v>
                </c:pt>
                <c:pt idx="19">
                  <c:v>1740</c:v>
                </c:pt>
                <c:pt idx="20">
                  <c:v>1741</c:v>
                </c:pt>
                <c:pt idx="21">
                  <c:v>1742</c:v>
                </c:pt>
                <c:pt idx="22">
                  <c:v>1743</c:v>
                </c:pt>
                <c:pt idx="23">
                  <c:v>1744</c:v>
                </c:pt>
                <c:pt idx="24">
                  <c:v>1745</c:v>
                </c:pt>
                <c:pt idx="25">
                  <c:v>1746</c:v>
                </c:pt>
                <c:pt idx="26">
                  <c:v>1747</c:v>
                </c:pt>
                <c:pt idx="27">
                  <c:v>1748</c:v>
                </c:pt>
                <c:pt idx="28">
                  <c:v>1749</c:v>
                </c:pt>
                <c:pt idx="29">
                  <c:v>1750</c:v>
                </c:pt>
                <c:pt idx="30">
                  <c:v>1751</c:v>
                </c:pt>
                <c:pt idx="31">
                  <c:v>1752</c:v>
                </c:pt>
                <c:pt idx="32">
                  <c:v>1753</c:v>
                </c:pt>
                <c:pt idx="33">
                  <c:v>1754</c:v>
                </c:pt>
                <c:pt idx="34">
                  <c:v>1755</c:v>
                </c:pt>
                <c:pt idx="35">
                  <c:v>1756</c:v>
                </c:pt>
                <c:pt idx="36">
                  <c:v>1757</c:v>
                </c:pt>
                <c:pt idx="37">
                  <c:v>1758</c:v>
                </c:pt>
                <c:pt idx="38">
                  <c:v>1759</c:v>
                </c:pt>
                <c:pt idx="39">
                  <c:v>1760</c:v>
                </c:pt>
                <c:pt idx="40">
                  <c:v>1761</c:v>
                </c:pt>
                <c:pt idx="41">
                  <c:v>1762</c:v>
                </c:pt>
                <c:pt idx="42">
                  <c:v>1763</c:v>
                </c:pt>
                <c:pt idx="43">
                  <c:v>1764</c:v>
                </c:pt>
                <c:pt idx="44">
                  <c:v>1765</c:v>
                </c:pt>
                <c:pt idx="45">
                  <c:v>1766</c:v>
                </c:pt>
                <c:pt idx="46">
                  <c:v>1767</c:v>
                </c:pt>
                <c:pt idx="47">
                  <c:v>1768</c:v>
                </c:pt>
                <c:pt idx="48">
                  <c:v>1769</c:v>
                </c:pt>
                <c:pt idx="49">
                  <c:v>1770</c:v>
                </c:pt>
                <c:pt idx="50">
                  <c:v>1771</c:v>
                </c:pt>
                <c:pt idx="51">
                  <c:v>1772</c:v>
                </c:pt>
                <c:pt idx="52">
                  <c:v>1773</c:v>
                </c:pt>
                <c:pt idx="53">
                  <c:v>1774</c:v>
                </c:pt>
                <c:pt idx="54">
                  <c:v>1775</c:v>
                </c:pt>
                <c:pt idx="55">
                  <c:v>1776</c:v>
                </c:pt>
                <c:pt idx="56">
                  <c:v>1777</c:v>
                </c:pt>
                <c:pt idx="57">
                  <c:v>1778</c:v>
                </c:pt>
                <c:pt idx="58">
                  <c:v>1779</c:v>
                </c:pt>
                <c:pt idx="59">
                  <c:v>1780</c:v>
                </c:pt>
                <c:pt idx="60">
                  <c:v>1781</c:v>
                </c:pt>
                <c:pt idx="61">
                  <c:v>1782</c:v>
                </c:pt>
                <c:pt idx="62">
                  <c:v>1783</c:v>
                </c:pt>
                <c:pt idx="63">
                  <c:v>1784</c:v>
                </c:pt>
                <c:pt idx="64">
                  <c:v>1785</c:v>
                </c:pt>
                <c:pt idx="65">
                  <c:v>1786</c:v>
                </c:pt>
                <c:pt idx="66">
                  <c:v>1787</c:v>
                </c:pt>
                <c:pt idx="67">
                  <c:v>1788</c:v>
                </c:pt>
                <c:pt idx="68">
                  <c:v>1789</c:v>
                </c:pt>
                <c:pt idx="69">
                  <c:v>1790</c:v>
                </c:pt>
                <c:pt idx="70">
                  <c:v>1791</c:v>
                </c:pt>
                <c:pt idx="71">
                  <c:v>1792</c:v>
                </c:pt>
                <c:pt idx="72">
                  <c:v>1793</c:v>
                </c:pt>
                <c:pt idx="73">
                  <c:v>1794</c:v>
                </c:pt>
                <c:pt idx="74">
                  <c:v>1795</c:v>
                </c:pt>
                <c:pt idx="75">
                  <c:v>1796</c:v>
                </c:pt>
                <c:pt idx="76">
                  <c:v>1797</c:v>
                </c:pt>
                <c:pt idx="77">
                  <c:v>1798</c:v>
                </c:pt>
                <c:pt idx="78">
                  <c:v>1799</c:v>
                </c:pt>
                <c:pt idx="79">
                  <c:v>1800</c:v>
                </c:pt>
              </c:numCache>
            </c:numRef>
          </c:cat>
          <c:val>
            <c:numRef>
              <c:f>'Snell Wages'!$B$2:$B$81</c:f>
              <c:numCache>
                <c:formatCode>General</c:formatCode>
                <c:ptCount val="80"/>
                <c:pt idx="2" formatCode="&quot;£&quot;#,##0.00">
                  <c:v>6</c:v>
                </c:pt>
                <c:pt idx="7" formatCode="&quot;£&quot;#,##0.00">
                  <c:v>6</c:v>
                </c:pt>
                <c:pt idx="12" formatCode="&quot;£&quot;#,##0.00">
                  <c:v>6.08</c:v>
                </c:pt>
                <c:pt idx="17" formatCode="&quot;£&quot;#,##0.00">
                  <c:v>5.33</c:v>
                </c:pt>
                <c:pt idx="22" formatCode="&quot;£&quot;#,##0.00">
                  <c:v>6.06</c:v>
                </c:pt>
                <c:pt idx="27" formatCode="&quot;£&quot;#,##0.00">
                  <c:v>6.17</c:v>
                </c:pt>
                <c:pt idx="32" formatCode="&quot;£&quot;#,##0.00">
                  <c:v>6.1199999999999966</c:v>
                </c:pt>
                <c:pt idx="37" formatCode="&quot;£&quot;#,##0.00">
                  <c:v>6.6199999999999966</c:v>
                </c:pt>
                <c:pt idx="42" formatCode="&quot;£&quot;#,##0.00">
                  <c:v>6.92</c:v>
                </c:pt>
                <c:pt idx="47" formatCode="&quot;£&quot;#,##0.00">
                  <c:v>7.06</c:v>
                </c:pt>
                <c:pt idx="52" formatCode="&quot;£&quot;#,##0.00">
                  <c:v>7.63</c:v>
                </c:pt>
                <c:pt idx="57" formatCode="&quot;£&quot;#,##0.00">
                  <c:v>7.88</c:v>
                </c:pt>
                <c:pt idx="62" formatCode="&quot;£&quot;#,##0.00">
                  <c:v>7.35</c:v>
                </c:pt>
                <c:pt idx="67" formatCode="&quot;£&quot;#,##0.00">
                  <c:v>10.870000000000006</c:v>
                </c:pt>
                <c:pt idx="72" formatCode="&quot;£&quot;#,##0.00">
                  <c:v>10.15</c:v>
                </c:pt>
                <c:pt idx="77" formatCode="&quot;£&quot;#,##0.00">
                  <c:v>10.25</c:v>
                </c:pt>
              </c:numCache>
            </c:numRef>
          </c:val>
        </c:ser>
        <c:ser>
          <c:idx val="1"/>
          <c:order val="1"/>
          <c:tx>
            <c:strRef>
              <c:f>'Snell Wages'!$H$1</c:f>
              <c:strCache>
                <c:ptCount val="1"/>
                <c:pt idx="0">
                  <c:v>Average of male wages N=572</c:v>
                </c:pt>
              </c:strCache>
            </c:strRef>
          </c:tx>
          <c:marker>
            <c:symbol val="none"/>
          </c:marker>
          <c:cat>
            <c:numRef>
              <c:f>'Snell Wages'!$A$2:$A$81</c:f>
              <c:numCache>
                <c:formatCode>General</c:formatCode>
                <c:ptCount val="80"/>
                <c:pt idx="0">
                  <c:v>1721</c:v>
                </c:pt>
                <c:pt idx="1">
                  <c:v>1722</c:v>
                </c:pt>
                <c:pt idx="2">
                  <c:v>1723</c:v>
                </c:pt>
                <c:pt idx="3">
                  <c:v>1724</c:v>
                </c:pt>
                <c:pt idx="4">
                  <c:v>1725</c:v>
                </c:pt>
                <c:pt idx="5">
                  <c:v>1726</c:v>
                </c:pt>
                <c:pt idx="6">
                  <c:v>1727</c:v>
                </c:pt>
                <c:pt idx="7">
                  <c:v>1728</c:v>
                </c:pt>
                <c:pt idx="8">
                  <c:v>1729</c:v>
                </c:pt>
                <c:pt idx="9">
                  <c:v>1730</c:v>
                </c:pt>
                <c:pt idx="10">
                  <c:v>1731</c:v>
                </c:pt>
                <c:pt idx="11">
                  <c:v>1732</c:v>
                </c:pt>
                <c:pt idx="12">
                  <c:v>1733</c:v>
                </c:pt>
                <c:pt idx="13">
                  <c:v>1734</c:v>
                </c:pt>
                <c:pt idx="14">
                  <c:v>1735</c:v>
                </c:pt>
                <c:pt idx="15">
                  <c:v>1736</c:v>
                </c:pt>
                <c:pt idx="16">
                  <c:v>1737</c:v>
                </c:pt>
                <c:pt idx="17">
                  <c:v>1738</c:v>
                </c:pt>
                <c:pt idx="18">
                  <c:v>1739</c:v>
                </c:pt>
                <c:pt idx="19">
                  <c:v>1740</c:v>
                </c:pt>
                <c:pt idx="20">
                  <c:v>1741</c:v>
                </c:pt>
                <c:pt idx="21">
                  <c:v>1742</c:v>
                </c:pt>
                <c:pt idx="22">
                  <c:v>1743</c:v>
                </c:pt>
                <c:pt idx="23">
                  <c:v>1744</c:v>
                </c:pt>
                <c:pt idx="24">
                  <c:v>1745</c:v>
                </c:pt>
                <c:pt idx="25">
                  <c:v>1746</c:v>
                </c:pt>
                <c:pt idx="26">
                  <c:v>1747</c:v>
                </c:pt>
                <c:pt idx="27">
                  <c:v>1748</c:v>
                </c:pt>
                <c:pt idx="28">
                  <c:v>1749</c:v>
                </c:pt>
                <c:pt idx="29">
                  <c:v>1750</c:v>
                </c:pt>
                <c:pt idx="30">
                  <c:v>1751</c:v>
                </c:pt>
                <c:pt idx="31">
                  <c:v>1752</c:v>
                </c:pt>
                <c:pt idx="32">
                  <c:v>1753</c:v>
                </c:pt>
                <c:pt idx="33">
                  <c:v>1754</c:v>
                </c:pt>
                <c:pt idx="34">
                  <c:v>1755</c:v>
                </c:pt>
                <c:pt idx="35">
                  <c:v>1756</c:v>
                </c:pt>
                <c:pt idx="36">
                  <c:v>1757</c:v>
                </c:pt>
                <c:pt idx="37">
                  <c:v>1758</c:v>
                </c:pt>
                <c:pt idx="38">
                  <c:v>1759</c:v>
                </c:pt>
                <c:pt idx="39">
                  <c:v>1760</c:v>
                </c:pt>
                <c:pt idx="40">
                  <c:v>1761</c:v>
                </c:pt>
                <c:pt idx="41">
                  <c:v>1762</c:v>
                </c:pt>
                <c:pt idx="42">
                  <c:v>1763</c:v>
                </c:pt>
                <c:pt idx="43">
                  <c:v>1764</c:v>
                </c:pt>
                <c:pt idx="44">
                  <c:v>1765</c:v>
                </c:pt>
                <c:pt idx="45">
                  <c:v>1766</c:v>
                </c:pt>
                <c:pt idx="46">
                  <c:v>1767</c:v>
                </c:pt>
                <c:pt idx="47">
                  <c:v>1768</c:v>
                </c:pt>
                <c:pt idx="48">
                  <c:v>1769</c:v>
                </c:pt>
                <c:pt idx="49">
                  <c:v>1770</c:v>
                </c:pt>
                <c:pt idx="50">
                  <c:v>1771</c:v>
                </c:pt>
                <c:pt idx="51">
                  <c:v>1772</c:v>
                </c:pt>
                <c:pt idx="52">
                  <c:v>1773</c:v>
                </c:pt>
                <c:pt idx="53">
                  <c:v>1774</c:v>
                </c:pt>
                <c:pt idx="54">
                  <c:v>1775</c:v>
                </c:pt>
                <c:pt idx="55">
                  <c:v>1776</c:v>
                </c:pt>
                <c:pt idx="56">
                  <c:v>1777</c:v>
                </c:pt>
                <c:pt idx="57">
                  <c:v>1778</c:v>
                </c:pt>
                <c:pt idx="58">
                  <c:v>1779</c:v>
                </c:pt>
                <c:pt idx="59">
                  <c:v>1780</c:v>
                </c:pt>
                <c:pt idx="60">
                  <c:v>1781</c:v>
                </c:pt>
                <c:pt idx="61">
                  <c:v>1782</c:v>
                </c:pt>
                <c:pt idx="62">
                  <c:v>1783</c:v>
                </c:pt>
                <c:pt idx="63">
                  <c:v>1784</c:v>
                </c:pt>
                <c:pt idx="64">
                  <c:v>1785</c:v>
                </c:pt>
                <c:pt idx="65">
                  <c:v>1786</c:v>
                </c:pt>
                <c:pt idx="66">
                  <c:v>1787</c:v>
                </c:pt>
                <c:pt idx="67">
                  <c:v>1788</c:v>
                </c:pt>
                <c:pt idx="68">
                  <c:v>1789</c:v>
                </c:pt>
                <c:pt idx="69">
                  <c:v>1790</c:v>
                </c:pt>
                <c:pt idx="70">
                  <c:v>1791</c:v>
                </c:pt>
                <c:pt idx="71">
                  <c:v>1792</c:v>
                </c:pt>
                <c:pt idx="72">
                  <c:v>1793</c:v>
                </c:pt>
                <c:pt idx="73">
                  <c:v>1794</c:v>
                </c:pt>
                <c:pt idx="74">
                  <c:v>1795</c:v>
                </c:pt>
                <c:pt idx="75">
                  <c:v>1796</c:v>
                </c:pt>
                <c:pt idx="76">
                  <c:v>1797</c:v>
                </c:pt>
                <c:pt idx="77">
                  <c:v>1798</c:v>
                </c:pt>
                <c:pt idx="78">
                  <c:v>1799</c:v>
                </c:pt>
                <c:pt idx="79">
                  <c:v>1800</c:v>
                </c:pt>
              </c:numCache>
            </c:numRef>
          </c:cat>
          <c:val>
            <c:numRef>
              <c:f>'Snell Wages'!$H$2:$H$81</c:f>
              <c:numCache>
                <c:formatCode>General</c:formatCode>
                <c:ptCount val="80"/>
                <c:pt idx="4" formatCode="&quot;£&quot;#,##0.00;\-&quot;£&quot;#,##0.00">
                  <c:v>5.8</c:v>
                </c:pt>
                <c:pt idx="5" formatCode="&quot;£&quot;#,##0.00;\-&quot;£&quot;#,##0.00">
                  <c:v>6</c:v>
                </c:pt>
                <c:pt idx="6" formatCode="&quot;£&quot;#,##0.00;\-&quot;£&quot;#,##0.00">
                  <c:v>4.75</c:v>
                </c:pt>
                <c:pt idx="7" formatCode="&quot;£&quot;#,##0.00;\-&quot;£&quot;#,##0.00">
                  <c:v>5.1428999999999965</c:v>
                </c:pt>
                <c:pt idx="8" formatCode="&quot;£&quot;#,##0.00;\-&quot;£&quot;#,##0.00">
                  <c:v>4.75</c:v>
                </c:pt>
                <c:pt idx="9" formatCode="&quot;£&quot;#,##0.00;\-&quot;£&quot;#,##0.00">
                  <c:v>3</c:v>
                </c:pt>
                <c:pt idx="10" formatCode="&quot;£&quot;#,##0.00;\-&quot;£&quot;#,##0.00">
                  <c:v>4</c:v>
                </c:pt>
                <c:pt idx="11" formatCode="&quot;£&quot;#,##0.00;\-&quot;£&quot;#,##0.00">
                  <c:v>3.4249999999999998</c:v>
                </c:pt>
                <c:pt idx="12" formatCode="&quot;£&quot;#,##0.00;\-&quot;£&quot;#,##0.00">
                  <c:v>5.6</c:v>
                </c:pt>
                <c:pt idx="13" formatCode="&quot;£&quot;#,##0.00;\-&quot;£&quot;#,##0.00">
                  <c:v>7.1428999999999965</c:v>
                </c:pt>
                <c:pt idx="14" formatCode="&quot;£&quot;#,##0.00;\-&quot;£&quot;#,##0.00">
                  <c:v>6</c:v>
                </c:pt>
                <c:pt idx="15" formatCode="&quot;£&quot;#,##0.00;\-&quot;£&quot;#,##0.00">
                  <c:v>4.3333000000000004</c:v>
                </c:pt>
                <c:pt idx="16" formatCode="&quot;£&quot;#,##0.00;\-&quot;£&quot;#,##0.00">
                  <c:v>5.2646999999999995</c:v>
                </c:pt>
                <c:pt idx="17" formatCode="&quot;£&quot;#,##0.00;\-&quot;£&quot;#,##0.00">
                  <c:v>5.1818</c:v>
                </c:pt>
                <c:pt idx="18" formatCode="&quot;£&quot;#,##0.00;\-&quot;£&quot;#,##0.00">
                  <c:v>6.2727000000000004</c:v>
                </c:pt>
                <c:pt idx="19" formatCode="&quot;£&quot;#,##0.00;\-&quot;£&quot;#,##0.00">
                  <c:v>4.1428999999999965</c:v>
                </c:pt>
                <c:pt idx="20" formatCode="&quot;£&quot;#,##0.00;\-&quot;£&quot;#,##0.00">
                  <c:v>5.1874999999999964</c:v>
                </c:pt>
                <c:pt idx="21" formatCode="&quot;£&quot;#,##0.00;\-&quot;£&quot;#,##0.00">
                  <c:v>5.5</c:v>
                </c:pt>
                <c:pt idx="22" formatCode="&quot;£&quot;#,##0.00;\-&quot;£&quot;#,##0.00">
                  <c:v>7.7083000000000004</c:v>
                </c:pt>
                <c:pt idx="23" formatCode="&quot;£&quot;#,##0.00;\-&quot;£&quot;#,##0.00">
                  <c:v>7.3666999999999998</c:v>
                </c:pt>
                <c:pt idx="24" formatCode="&quot;£&quot;#,##0.00;\-&quot;£&quot;#,##0.00">
                  <c:v>7</c:v>
                </c:pt>
                <c:pt idx="25" formatCode="&quot;£&quot;#,##0.00;\-&quot;£&quot;#,##0.00">
                  <c:v>6.8333000000000004</c:v>
                </c:pt>
                <c:pt idx="26" formatCode="&quot;£&quot;#,##0.00;\-&quot;£&quot;#,##0.00">
                  <c:v>7.9</c:v>
                </c:pt>
                <c:pt idx="27" formatCode="&quot;£&quot;#,##0.00;\-&quot;£&quot;#,##0.00">
                  <c:v>6.375</c:v>
                </c:pt>
                <c:pt idx="28" formatCode="&quot;£&quot;#,##0.00;\-&quot;£&quot;#,##0.00">
                  <c:v>7.6</c:v>
                </c:pt>
                <c:pt idx="29" formatCode="&quot;£&quot;#,##0.00;\-&quot;£&quot;#,##0.00">
                  <c:v>5.8570999999999964</c:v>
                </c:pt>
                <c:pt idx="30" formatCode="&quot;£&quot;#,##0.00;\-&quot;£&quot;#,##0.00">
                  <c:v>5.7857000000000003</c:v>
                </c:pt>
                <c:pt idx="31" formatCode="&quot;£&quot;#,##0.00;\-&quot;£&quot;#,##0.00">
                  <c:v>6.21</c:v>
                </c:pt>
                <c:pt idx="32" formatCode="&quot;£&quot;#,##0.00;\-&quot;£&quot;#,##0.00">
                  <c:v>6.55</c:v>
                </c:pt>
                <c:pt idx="33" formatCode="&quot;£&quot;#,##0.00;\-&quot;£&quot;#,##0.00">
                  <c:v>6.5818000000000003</c:v>
                </c:pt>
                <c:pt idx="34" formatCode="&quot;£&quot;#,##0.00;\-&quot;£&quot;#,##0.00">
                  <c:v>5.2542</c:v>
                </c:pt>
                <c:pt idx="35" formatCode="&quot;£&quot;#,##0.00;\-&quot;£&quot;#,##0.00">
                  <c:v>6.35</c:v>
                </c:pt>
                <c:pt idx="36" formatCode="&quot;£&quot;#,##0.00;\-&quot;£&quot;#,##0.00">
                  <c:v>6</c:v>
                </c:pt>
                <c:pt idx="37" formatCode="&quot;£&quot;#,##0.00;\-&quot;£&quot;#,##0.00">
                  <c:v>5.9642999999999997</c:v>
                </c:pt>
                <c:pt idx="38" formatCode="&quot;£&quot;#,##0.00;\-&quot;£&quot;#,##0.00">
                  <c:v>5.9</c:v>
                </c:pt>
                <c:pt idx="39" formatCode="&quot;£&quot;#,##0.00;\-&quot;£&quot;#,##0.00">
                  <c:v>7.6666999999999996</c:v>
                </c:pt>
                <c:pt idx="40" formatCode="&quot;£&quot;#,##0.00;\-&quot;£&quot;#,##0.00">
                  <c:v>8.6667000000000005</c:v>
                </c:pt>
                <c:pt idx="41" formatCode="&quot;£&quot;#,##0.00;\-&quot;£&quot;#,##0.00">
                  <c:v>6</c:v>
                </c:pt>
                <c:pt idx="42" formatCode="&quot;£&quot;#,##0.00;\-&quot;£&quot;#,##0.00">
                  <c:v>7.8</c:v>
                </c:pt>
                <c:pt idx="43" formatCode="&quot;£&quot;#,##0.00;\-&quot;£&quot;#,##0.00">
                  <c:v>7.2691999999999997</c:v>
                </c:pt>
                <c:pt idx="44" formatCode="&quot;£&quot;#,##0.00;\-&quot;£&quot;#,##0.00">
                  <c:v>7.25</c:v>
                </c:pt>
                <c:pt idx="45" formatCode="&quot;£&quot;#,##0.00;\-&quot;£&quot;#,##0.00">
                  <c:v>6.2</c:v>
                </c:pt>
                <c:pt idx="46" formatCode="&quot;£&quot;#,##0.00;\-&quot;£&quot;#,##0.00">
                  <c:v>6.25</c:v>
                </c:pt>
                <c:pt idx="47" formatCode="&quot;£&quot;#,##0.00;\-&quot;£&quot;#,##0.00">
                  <c:v>8.2682000000000002</c:v>
                </c:pt>
                <c:pt idx="48" formatCode="&quot;£&quot;#,##0.00;\-&quot;£&quot;#,##0.00">
                  <c:v>8.8600000000000048</c:v>
                </c:pt>
                <c:pt idx="49" formatCode="&quot;£&quot;#,##0.00;\-&quot;£&quot;#,##0.00">
                  <c:v>7.2778</c:v>
                </c:pt>
                <c:pt idx="50" formatCode="&quot;£&quot;#,##0.00;\-&quot;£&quot;#,##0.00">
                  <c:v>7.7583000000000002</c:v>
                </c:pt>
                <c:pt idx="51" formatCode="&quot;£&quot;#,##0.00;\-&quot;£&quot;#,##0.00">
                  <c:v>8.2857000000000003</c:v>
                </c:pt>
                <c:pt idx="52" formatCode="&quot;£&quot;#,##0.00;\-&quot;£&quot;#,##0.00">
                  <c:v>6.6714000000000002</c:v>
                </c:pt>
                <c:pt idx="53" formatCode="&quot;£&quot;#,##0.00;\-&quot;£&quot;#,##0.00">
                  <c:v>7.75</c:v>
                </c:pt>
                <c:pt idx="54" formatCode="&quot;£&quot;#,##0.00;\-&quot;£&quot;#,##0.00">
                  <c:v>6.4443999999999999</c:v>
                </c:pt>
                <c:pt idx="55" formatCode="&quot;£&quot;#,##0.00;\-&quot;£&quot;#,##0.00">
                  <c:v>7.45</c:v>
                </c:pt>
                <c:pt idx="56" formatCode="&quot;£&quot;#,##0.00;\-&quot;£&quot;#,##0.00">
                  <c:v>7.7667000000000002</c:v>
                </c:pt>
                <c:pt idx="57" formatCode="&quot;£&quot;#,##0.00;\-&quot;£&quot;#,##0.00">
                  <c:v>6.2374999999999998</c:v>
                </c:pt>
                <c:pt idx="58" formatCode="&quot;£&quot;#,##0.00;\-&quot;£&quot;#,##0.00">
                  <c:v>8.2222000000000008</c:v>
                </c:pt>
                <c:pt idx="59" formatCode="&quot;£&quot;#,##0.00;\-&quot;£&quot;#,##0.00">
                  <c:v>8.1667000000000005</c:v>
                </c:pt>
                <c:pt idx="60" formatCode="&quot;£&quot;#,##0.00;\-&quot;£&quot;#,##0.00">
                  <c:v>5.8249999999999957</c:v>
                </c:pt>
                <c:pt idx="61" formatCode="&quot;£&quot;#,##0.00;\-&quot;£&quot;#,##0.00">
                  <c:v>10.92</c:v>
                </c:pt>
                <c:pt idx="62" formatCode="&quot;£&quot;#,##0.00;\-&quot;£&quot;#,##0.00">
                  <c:v>7.2967000000000004</c:v>
                </c:pt>
                <c:pt idx="63" formatCode="&quot;£&quot;#,##0.00;\-&quot;£&quot;#,##0.00">
                  <c:v>8.2476000000000003</c:v>
                </c:pt>
                <c:pt idx="64" formatCode="&quot;£&quot;#,##0.00;\-&quot;£&quot;#,##0.00">
                  <c:v>7.2820999999999998</c:v>
                </c:pt>
                <c:pt idx="65" formatCode="&quot;£&quot;#,##0.00;\-&quot;£&quot;#,##0.00">
                  <c:v>8.43</c:v>
                </c:pt>
                <c:pt idx="66" formatCode="&quot;£&quot;#,##0.00;\-&quot;£&quot;#,##0.00">
                  <c:v>8.4</c:v>
                </c:pt>
                <c:pt idx="67" formatCode="&quot;£&quot;#,##0.00;\-&quot;£&quot;#,##0.00">
                  <c:v>8.75</c:v>
                </c:pt>
                <c:pt idx="68" formatCode="&quot;£&quot;#,##0.00;\-&quot;£&quot;#,##0.00">
                  <c:v>9.6667000000000005</c:v>
                </c:pt>
                <c:pt idx="69" formatCode="&quot;£&quot;#,##0.00;\-&quot;£&quot;#,##0.00">
                  <c:v>6.0888999999999998</c:v>
                </c:pt>
                <c:pt idx="70" formatCode="&quot;£&quot;#,##0.00;\-&quot;£&quot;#,##0.00">
                  <c:v>4.5</c:v>
                </c:pt>
                <c:pt idx="71" formatCode="&quot;£&quot;#,##0.00;\-&quot;£&quot;#,##0.00">
                  <c:v>10.3</c:v>
                </c:pt>
                <c:pt idx="72" formatCode="&quot;£&quot;#,##0.00;\-&quot;£&quot;#,##0.00">
                  <c:v>9.2000000000000011</c:v>
                </c:pt>
                <c:pt idx="73" formatCode="&quot;£&quot;#,##0.00;\-&quot;£&quot;#,##0.00">
                  <c:v>14</c:v>
                </c:pt>
              </c:numCache>
            </c:numRef>
          </c:val>
        </c:ser>
        <c:marker val="1"/>
        <c:axId val="73062656"/>
        <c:axId val="72941568"/>
      </c:lineChart>
      <c:catAx>
        <c:axId val="73062656"/>
        <c:scaling>
          <c:orientation val="minMax"/>
        </c:scaling>
        <c:axPos val="b"/>
        <c:numFmt formatCode="General" sourceLinked="1"/>
        <c:tickLblPos val="nextTo"/>
        <c:crossAx val="72941568"/>
        <c:crosses val="autoZero"/>
        <c:auto val="1"/>
        <c:lblAlgn val="ctr"/>
        <c:lblOffset val="100"/>
        <c:tickLblSkip val="10"/>
      </c:catAx>
      <c:valAx>
        <c:axId val="72941568"/>
        <c:scaling>
          <c:orientation val="minMax"/>
        </c:scaling>
        <c:axPos val="l"/>
        <c:majorGridlines/>
        <c:numFmt formatCode="General" sourceLinked="1"/>
        <c:tickLblPos val="nextTo"/>
        <c:crossAx val="73062656"/>
        <c:crosses val="autoZero"/>
        <c:crossBetween val="between"/>
      </c:valAx>
    </c:plotArea>
    <c:legend>
      <c:legendPos val="r"/>
      <c:layout>
        <c:manualLayout>
          <c:xMode val="edge"/>
          <c:yMode val="edge"/>
          <c:x val="0.16468241469816275"/>
          <c:y val="6.3527913441199596E-2"/>
          <c:w val="0.39227296587926586"/>
          <c:h val="0.22315514358173591"/>
        </c:manualLayout>
      </c:layout>
      <c:spPr>
        <a:solidFill>
          <a:schemeClr val="bg1"/>
        </a:solidFill>
        <a:ln>
          <a:solidFill>
            <a:schemeClr val="tx1"/>
          </a:solidFill>
        </a:ln>
        <a:effectLst>
          <a:outerShdw blurRad="50800" dist="76200" dir="2700000" algn="tl" rotWithShape="0">
            <a:prstClr val="black">
              <a:alpha val="40000"/>
            </a:prstClr>
          </a:outerShdw>
        </a:effectLst>
      </c:spPr>
      <c:txPr>
        <a:bodyPr/>
        <a:lstStyle/>
        <a:p>
          <a:pPr>
            <a:defRPr sz="1200"/>
          </a:pPr>
          <a:endParaRPr lang="en-US"/>
        </a:p>
      </c:txPr>
    </c:legend>
    <c:plotVisOnly val="1"/>
  </c:chart>
  <c:externalData r:id="rId1"/>
</c:chartSpace>
</file>

<file path=ppt/charts/chart14.xml><?xml version="1.0" encoding="utf-8"?>
<c:chartSpace xmlns:c="http://schemas.openxmlformats.org/drawingml/2006/chart" xmlns:a="http://schemas.openxmlformats.org/drawingml/2006/main" xmlns:r="http://schemas.openxmlformats.org/officeDocument/2006/relationships">
  <c:date1904 val="1"/>
  <c:lang val="en-GB"/>
  <c:chart>
    <c:plotArea>
      <c:layout>
        <c:manualLayout>
          <c:layoutTarget val="inner"/>
          <c:xMode val="edge"/>
          <c:yMode val="edge"/>
          <c:x val="7.6953388416580754E-2"/>
          <c:y val="3.1230709496282396E-2"/>
          <c:w val="0.86507054739599765"/>
          <c:h val="0.85468822780641063"/>
        </c:manualLayout>
      </c:layout>
      <c:lineChart>
        <c:grouping val="standard"/>
        <c:ser>
          <c:idx val="0"/>
          <c:order val="0"/>
          <c:tx>
            <c:strRef>
              <c:f>'Wages over time'!$P$1</c:f>
              <c:strCache>
                <c:ptCount val="1"/>
                <c:pt idx="0">
                  <c:v>Average of male wages</c:v>
                </c:pt>
              </c:strCache>
            </c:strRef>
          </c:tx>
          <c:marker>
            <c:symbol val="none"/>
          </c:marker>
          <c:cat>
            <c:numRef>
              <c:f>'Wages over time'!$O$2:$O$72</c:f>
              <c:numCache>
                <c:formatCode>General</c:formatCode>
                <c:ptCount val="71"/>
                <c:pt idx="0">
                  <c:v>1724</c:v>
                </c:pt>
                <c:pt idx="1">
                  <c:v>1725</c:v>
                </c:pt>
                <c:pt idx="2">
                  <c:v>1726</c:v>
                </c:pt>
                <c:pt idx="3">
                  <c:v>1727</c:v>
                </c:pt>
                <c:pt idx="4">
                  <c:v>1728</c:v>
                </c:pt>
                <c:pt idx="5">
                  <c:v>1729</c:v>
                </c:pt>
                <c:pt idx="6">
                  <c:v>1730</c:v>
                </c:pt>
                <c:pt idx="7">
                  <c:v>1731</c:v>
                </c:pt>
                <c:pt idx="8">
                  <c:v>1732</c:v>
                </c:pt>
                <c:pt idx="9">
                  <c:v>1733</c:v>
                </c:pt>
                <c:pt idx="10">
                  <c:v>1734</c:v>
                </c:pt>
                <c:pt idx="11">
                  <c:v>1735</c:v>
                </c:pt>
                <c:pt idx="12">
                  <c:v>1736</c:v>
                </c:pt>
                <c:pt idx="13">
                  <c:v>1737</c:v>
                </c:pt>
                <c:pt idx="14">
                  <c:v>1738</c:v>
                </c:pt>
                <c:pt idx="15">
                  <c:v>1739</c:v>
                </c:pt>
                <c:pt idx="16">
                  <c:v>1740</c:v>
                </c:pt>
                <c:pt idx="17">
                  <c:v>1741</c:v>
                </c:pt>
                <c:pt idx="18">
                  <c:v>1742</c:v>
                </c:pt>
                <c:pt idx="19">
                  <c:v>1743</c:v>
                </c:pt>
                <c:pt idx="20">
                  <c:v>1744</c:v>
                </c:pt>
                <c:pt idx="21">
                  <c:v>1745</c:v>
                </c:pt>
                <c:pt idx="22">
                  <c:v>1746</c:v>
                </c:pt>
                <c:pt idx="23">
                  <c:v>1747</c:v>
                </c:pt>
                <c:pt idx="24">
                  <c:v>1748</c:v>
                </c:pt>
                <c:pt idx="25">
                  <c:v>1749</c:v>
                </c:pt>
                <c:pt idx="26">
                  <c:v>1750</c:v>
                </c:pt>
                <c:pt idx="27">
                  <c:v>1751</c:v>
                </c:pt>
                <c:pt idx="28">
                  <c:v>1752</c:v>
                </c:pt>
                <c:pt idx="29">
                  <c:v>1753</c:v>
                </c:pt>
                <c:pt idx="30">
                  <c:v>1754</c:v>
                </c:pt>
                <c:pt idx="31">
                  <c:v>1755</c:v>
                </c:pt>
                <c:pt idx="32">
                  <c:v>1756</c:v>
                </c:pt>
                <c:pt idx="33">
                  <c:v>1757</c:v>
                </c:pt>
                <c:pt idx="34">
                  <c:v>1758</c:v>
                </c:pt>
                <c:pt idx="35">
                  <c:v>1759</c:v>
                </c:pt>
                <c:pt idx="36">
                  <c:v>1760</c:v>
                </c:pt>
                <c:pt idx="37">
                  <c:v>1761</c:v>
                </c:pt>
                <c:pt idx="38">
                  <c:v>1762</c:v>
                </c:pt>
                <c:pt idx="39">
                  <c:v>1763</c:v>
                </c:pt>
                <c:pt idx="40">
                  <c:v>1764</c:v>
                </c:pt>
                <c:pt idx="41">
                  <c:v>1765</c:v>
                </c:pt>
                <c:pt idx="42">
                  <c:v>1766</c:v>
                </c:pt>
                <c:pt idx="43">
                  <c:v>1767</c:v>
                </c:pt>
                <c:pt idx="44">
                  <c:v>1768</c:v>
                </c:pt>
                <c:pt idx="45">
                  <c:v>1769</c:v>
                </c:pt>
                <c:pt idx="46">
                  <c:v>1770</c:v>
                </c:pt>
                <c:pt idx="47">
                  <c:v>1771</c:v>
                </c:pt>
                <c:pt idx="48">
                  <c:v>1772</c:v>
                </c:pt>
                <c:pt idx="49">
                  <c:v>1773</c:v>
                </c:pt>
                <c:pt idx="50">
                  <c:v>1774</c:v>
                </c:pt>
                <c:pt idx="51">
                  <c:v>1775</c:v>
                </c:pt>
                <c:pt idx="52">
                  <c:v>1776</c:v>
                </c:pt>
                <c:pt idx="53">
                  <c:v>1777</c:v>
                </c:pt>
                <c:pt idx="54">
                  <c:v>1778</c:v>
                </c:pt>
                <c:pt idx="55">
                  <c:v>1779</c:v>
                </c:pt>
                <c:pt idx="56">
                  <c:v>1780</c:v>
                </c:pt>
                <c:pt idx="57">
                  <c:v>1781</c:v>
                </c:pt>
                <c:pt idx="58">
                  <c:v>1782</c:v>
                </c:pt>
                <c:pt idx="59">
                  <c:v>1783</c:v>
                </c:pt>
                <c:pt idx="60">
                  <c:v>1784</c:v>
                </c:pt>
                <c:pt idx="61">
                  <c:v>1785</c:v>
                </c:pt>
                <c:pt idx="62">
                  <c:v>1786</c:v>
                </c:pt>
                <c:pt idx="63">
                  <c:v>1787</c:v>
                </c:pt>
                <c:pt idx="64">
                  <c:v>1788</c:v>
                </c:pt>
                <c:pt idx="65">
                  <c:v>1789</c:v>
                </c:pt>
                <c:pt idx="66">
                  <c:v>1790</c:v>
                </c:pt>
                <c:pt idx="67">
                  <c:v>1791</c:v>
                </c:pt>
                <c:pt idx="68">
                  <c:v>1792</c:v>
                </c:pt>
                <c:pt idx="69">
                  <c:v>1793</c:v>
                </c:pt>
                <c:pt idx="70">
                  <c:v>1794</c:v>
                </c:pt>
              </c:numCache>
            </c:numRef>
          </c:cat>
          <c:val>
            <c:numRef>
              <c:f>'Wages over time'!$P$2:$P$72</c:f>
              <c:numCache>
                <c:formatCode>"£"#,##0.00;\-"£"#,##0.00</c:formatCode>
                <c:ptCount val="71"/>
                <c:pt idx="1">
                  <c:v>5.8</c:v>
                </c:pt>
                <c:pt idx="2">
                  <c:v>6</c:v>
                </c:pt>
                <c:pt idx="3">
                  <c:v>4.75</c:v>
                </c:pt>
                <c:pt idx="4">
                  <c:v>5.1428999999999965</c:v>
                </c:pt>
                <c:pt idx="5">
                  <c:v>4.75</c:v>
                </c:pt>
                <c:pt idx="6">
                  <c:v>3</c:v>
                </c:pt>
                <c:pt idx="7">
                  <c:v>4</c:v>
                </c:pt>
                <c:pt idx="8">
                  <c:v>3.4249999999999998</c:v>
                </c:pt>
                <c:pt idx="9">
                  <c:v>5.6</c:v>
                </c:pt>
                <c:pt idx="10">
                  <c:v>7.1428999999999965</c:v>
                </c:pt>
                <c:pt idx="11">
                  <c:v>6</c:v>
                </c:pt>
                <c:pt idx="12">
                  <c:v>4.3333000000000004</c:v>
                </c:pt>
                <c:pt idx="13">
                  <c:v>5.2646999999999995</c:v>
                </c:pt>
                <c:pt idx="14">
                  <c:v>5.1818</c:v>
                </c:pt>
                <c:pt idx="15">
                  <c:v>6.2727000000000004</c:v>
                </c:pt>
                <c:pt idx="16">
                  <c:v>4.1428999999999965</c:v>
                </c:pt>
                <c:pt idx="17">
                  <c:v>5.1874999999999956</c:v>
                </c:pt>
                <c:pt idx="18">
                  <c:v>5.5</c:v>
                </c:pt>
                <c:pt idx="19">
                  <c:v>7.7083000000000004</c:v>
                </c:pt>
                <c:pt idx="20">
                  <c:v>7.3666999999999998</c:v>
                </c:pt>
                <c:pt idx="21">
                  <c:v>7</c:v>
                </c:pt>
                <c:pt idx="22">
                  <c:v>6.8333000000000004</c:v>
                </c:pt>
                <c:pt idx="23">
                  <c:v>7.9</c:v>
                </c:pt>
                <c:pt idx="24">
                  <c:v>6.375</c:v>
                </c:pt>
                <c:pt idx="25">
                  <c:v>7.6</c:v>
                </c:pt>
                <c:pt idx="26">
                  <c:v>5.8570999999999955</c:v>
                </c:pt>
                <c:pt idx="27">
                  <c:v>5.7857000000000003</c:v>
                </c:pt>
                <c:pt idx="28">
                  <c:v>6.21</c:v>
                </c:pt>
                <c:pt idx="29">
                  <c:v>6.55</c:v>
                </c:pt>
                <c:pt idx="30">
                  <c:v>6.5818000000000003</c:v>
                </c:pt>
                <c:pt idx="31">
                  <c:v>5.2542</c:v>
                </c:pt>
                <c:pt idx="32">
                  <c:v>6.35</c:v>
                </c:pt>
                <c:pt idx="33">
                  <c:v>6</c:v>
                </c:pt>
                <c:pt idx="34">
                  <c:v>5.9642999999999997</c:v>
                </c:pt>
                <c:pt idx="35">
                  <c:v>5.9</c:v>
                </c:pt>
                <c:pt idx="36">
                  <c:v>7.6666999999999996</c:v>
                </c:pt>
                <c:pt idx="37">
                  <c:v>8.6667000000000005</c:v>
                </c:pt>
                <c:pt idx="38">
                  <c:v>6</c:v>
                </c:pt>
                <c:pt idx="39">
                  <c:v>7.8</c:v>
                </c:pt>
                <c:pt idx="40">
                  <c:v>7.2691999999999997</c:v>
                </c:pt>
                <c:pt idx="41">
                  <c:v>7.25</c:v>
                </c:pt>
                <c:pt idx="42">
                  <c:v>6.2</c:v>
                </c:pt>
                <c:pt idx="43">
                  <c:v>6.25</c:v>
                </c:pt>
                <c:pt idx="44">
                  <c:v>8.2682000000000002</c:v>
                </c:pt>
                <c:pt idx="45">
                  <c:v>8.8600000000000048</c:v>
                </c:pt>
                <c:pt idx="46">
                  <c:v>7.2778</c:v>
                </c:pt>
                <c:pt idx="47">
                  <c:v>7.7583000000000002</c:v>
                </c:pt>
                <c:pt idx="48">
                  <c:v>8.2857000000000003</c:v>
                </c:pt>
                <c:pt idx="49">
                  <c:v>6.6714000000000002</c:v>
                </c:pt>
                <c:pt idx="50">
                  <c:v>7.75</c:v>
                </c:pt>
                <c:pt idx="51">
                  <c:v>6.4443999999999999</c:v>
                </c:pt>
                <c:pt idx="52">
                  <c:v>7.45</c:v>
                </c:pt>
                <c:pt idx="53">
                  <c:v>7.7667000000000002</c:v>
                </c:pt>
                <c:pt idx="54">
                  <c:v>6.2374999999999998</c:v>
                </c:pt>
                <c:pt idx="55">
                  <c:v>8.2222000000000008</c:v>
                </c:pt>
                <c:pt idx="56">
                  <c:v>8.1667000000000005</c:v>
                </c:pt>
                <c:pt idx="57">
                  <c:v>5.8249999999999851</c:v>
                </c:pt>
                <c:pt idx="58">
                  <c:v>10.92</c:v>
                </c:pt>
                <c:pt idx="59">
                  <c:v>7.2967000000000004</c:v>
                </c:pt>
                <c:pt idx="60">
                  <c:v>8.2476000000000003</c:v>
                </c:pt>
                <c:pt idx="61">
                  <c:v>7.2820999999999998</c:v>
                </c:pt>
                <c:pt idx="62">
                  <c:v>8.43</c:v>
                </c:pt>
                <c:pt idx="63">
                  <c:v>8.4</c:v>
                </c:pt>
                <c:pt idx="64">
                  <c:v>8.75</c:v>
                </c:pt>
                <c:pt idx="65">
                  <c:v>9.6667000000000005</c:v>
                </c:pt>
                <c:pt idx="66">
                  <c:v>6.0888999999999998</c:v>
                </c:pt>
                <c:pt idx="67">
                  <c:v>4.5</c:v>
                </c:pt>
                <c:pt idx="68">
                  <c:v>10.3</c:v>
                </c:pt>
                <c:pt idx="69">
                  <c:v>9.2000000000000011</c:v>
                </c:pt>
                <c:pt idx="70">
                  <c:v>14</c:v>
                </c:pt>
              </c:numCache>
            </c:numRef>
          </c:val>
        </c:ser>
        <c:ser>
          <c:idx val="1"/>
          <c:order val="1"/>
          <c:tx>
            <c:strRef>
              <c:f>'Wages over time'!$AG$1</c:f>
              <c:strCache>
                <c:ptCount val="1"/>
                <c:pt idx="0">
                  <c:v>Average single female wages</c:v>
                </c:pt>
              </c:strCache>
            </c:strRef>
          </c:tx>
          <c:marker>
            <c:symbol val="none"/>
          </c:marker>
          <c:cat>
            <c:numRef>
              <c:f>'Wages over time'!$O$2:$O$72</c:f>
              <c:numCache>
                <c:formatCode>General</c:formatCode>
                <c:ptCount val="71"/>
                <c:pt idx="0">
                  <c:v>1724</c:v>
                </c:pt>
                <c:pt idx="1">
                  <c:v>1725</c:v>
                </c:pt>
                <c:pt idx="2">
                  <c:v>1726</c:v>
                </c:pt>
                <c:pt idx="3">
                  <c:v>1727</c:v>
                </c:pt>
                <c:pt idx="4">
                  <c:v>1728</c:v>
                </c:pt>
                <c:pt idx="5">
                  <c:v>1729</c:v>
                </c:pt>
                <c:pt idx="6">
                  <c:v>1730</c:v>
                </c:pt>
                <c:pt idx="7">
                  <c:v>1731</c:v>
                </c:pt>
                <c:pt idx="8">
                  <c:v>1732</c:v>
                </c:pt>
                <c:pt idx="9">
                  <c:v>1733</c:v>
                </c:pt>
                <c:pt idx="10">
                  <c:v>1734</c:v>
                </c:pt>
                <c:pt idx="11">
                  <c:v>1735</c:v>
                </c:pt>
                <c:pt idx="12">
                  <c:v>1736</c:v>
                </c:pt>
                <c:pt idx="13">
                  <c:v>1737</c:v>
                </c:pt>
                <c:pt idx="14">
                  <c:v>1738</c:v>
                </c:pt>
                <c:pt idx="15">
                  <c:v>1739</c:v>
                </c:pt>
                <c:pt idx="16">
                  <c:v>1740</c:v>
                </c:pt>
                <c:pt idx="17">
                  <c:v>1741</c:v>
                </c:pt>
                <c:pt idx="18">
                  <c:v>1742</c:v>
                </c:pt>
                <c:pt idx="19">
                  <c:v>1743</c:v>
                </c:pt>
                <c:pt idx="20">
                  <c:v>1744</c:v>
                </c:pt>
                <c:pt idx="21">
                  <c:v>1745</c:v>
                </c:pt>
                <c:pt idx="22">
                  <c:v>1746</c:v>
                </c:pt>
                <c:pt idx="23">
                  <c:v>1747</c:v>
                </c:pt>
                <c:pt idx="24">
                  <c:v>1748</c:v>
                </c:pt>
                <c:pt idx="25">
                  <c:v>1749</c:v>
                </c:pt>
                <c:pt idx="26">
                  <c:v>1750</c:v>
                </c:pt>
                <c:pt idx="27">
                  <c:v>1751</c:v>
                </c:pt>
                <c:pt idx="28">
                  <c:v>1752</c:v>
                </c:pt>
                <c:pt idx="29">
                  <c:v>1753</c:v>
                </c:pt>
                <c:pt idx="30">
                  <c:v>1754</c:v>
                </c:pt>
                <c:pt idx="31">
                  <c:v>1755</c:v>
                </c:pt>
                <c:pt idx="32">
                  <c:v>1756</c:v>
                </c:pt>
                <c:pt idx="33">
                  <c:v>1757</c:v>
                </c:pt>
                <c:pt idx="34">
                  <c:v>1758</c:v>
                </c:pt>
                <c:pt idx="35">
                  <c:v>1759</c:v>
                </c:pt>
                <c:pt idx="36">
                  <c:v>1760</c:v>
                </c:pt>
                <c:pt idx="37">
                  <c:v>1761</c:v>
                </c:pt>
                <c:pt idx="38">
                  <c:v>1762</c:v>
                </c:pt>
                <c:pt idx="39">
                  <c:v>1763</c:v>
                </c:pt>
                <c:pt idx="40">
                  <c:v>1764</c:v>
                </c:pt>
                <c:pt idx="41">
                  <c:v>1765</c:v>
                </c:pt>
                <c:pt idx="42">
                  <c:v>1766</c:v>
                </c:pt>
                <c:pt idx="43">
                  <c:v>1767</c:v>
                </c:pt>
                <c:pt idx="44">
                  <c:v>1768</c:v>
                </c:pt>
                <c:pt idx="45">
                  <c:v>1769</c:v>
                </c:pt>
                <c:pt idx="46">
                  <c:v>1770</c:v>
                </c:pt>
                <c:pt idx="47">
                  <c:v>1771</c:v>
                </c:pt>
                <c:pt idx="48">
                  <c:v>1772</c:v>
                </c:pt>
                <c:pt idx="49">
                  <c:v>1773</c:v>
                </c:pt>
                <c:pt idx="50">
                  <c:v>1774</c:v>
                </c:pt>
                <c:pt idx="51">
                  <c:v>1775</c:v>
                </c:pt>
                <c:pt idx="52">
                  <c:v>1776</c:v>
                </c:pt>
                <c:pt idx="53">
                  <c:v>1777</c:v>
                </c:pt>
                <c:pt idx="54">
                  <c:v>1778</c:v>
                </c:pt>
                <c:pt idx="55">
                  <c:v>1779</c:v>
                </c:pt>
                <c:pt idx="56">
                  <c:v>1780</c:v>
                </c:pt>
                <c:pt idx="57">
                  <c:v>1781</c:v>
                </c:pt>
                <c:pt idx="58">
                  <c:v>1782</c:v>
                </c:pt>
                <c:pt idx="59">
                  <c:v>1783</c:v>
                </c:pt>
                <c:pt idx="60">
                  <c:v>1784</c:v>
                </c:pt>
                <c:pt idx="61">
                  <c:v>1785</c:v>
                </c:pt>
                <c:pt idx="62">
                  <c:v>1786</c:v>
                </c:pt>
                <c:pt idx="63">
                  <c:v>1787</c:v>
                </c:pt>
                <c:pt idx="64">
                  <c:v>1788</c:v>
                </c:pt>
                <c:pt idx="65">
                  <c:v>1789</c:v>
                </c:pt>
                <c:pt idx="66">
                  <c:v>1790</c:v>
                </c:pt>
                <c:pt idx="67">
                  <c:v>1791</c:v>
                </c:pt>
                <c:pt idx="68">
                  <c:v>1792</c:v>
                </c:pt>
                <c:pt idx="69">
                  <c:v>1793</c:v>
                </c:pt>
                <c:pt idx="70">
                  <c:v>1794</c:v>
                </c:pt>
              </c:numCache>
            </c:numRef>
          </c:cat>
          <c:val>
            <c:numRef>
              <c:f>'Wages over time'!$AG$2:$AG$72</c:f>
              <c:numCache>
                <c:formatCode>"£"#,##0.00;\-"£"#,##0.00</c:formatCode>
                <c:ptCount val="71"/>
                <c:pt idx="0">
                  <c:v>4.25</c:v>
                </c:pt>
                <c:pt idx="1">
                  <c:v>3.8666999999999967</c:v>
                </c:pt>
                <c:pt idx="2">
                  <c:v>3.852899999999992</c:v>
                </c:pt>
                <c:pt idx="3">
                  <c:v>3.5</c:v>
                </c:pt>
                <c:pt idx="4">
                  <c:v>3.6111</c:v>
                </c:pt>
                <c:pt idx="5">
                  <c:v>4.0893000000000024</c:v>
                </c:pt>
                <c:pt idx="6">
                  <c:v>3.4264999999999977</c:v>
                </c:pt>
                <c:pt idx="7">
                  <c:v>3.8749999999999987</c:v>
                </c:pt>
                <c:pt idx="8">
                  <c:v>4.3153999999999995</c:v>
                </c:pt>
                <c:pt idx="9">
                  <c:v>3.9</c:v>
                </c:pt>
                <c:pt idx="10">
                  <c:v>4.3570999999999955</c:v>
                </c:pt>
                <c:pt idx="11">
                  <c:v>3.7332999999999998</c:v>
                </c:pt>
                <c:pt idx="12">
                  <c:v>3.8499999999999988</c:v>
                </c:pt>
                <c:pt idx="13">
                  <c:v>4.1738999999999997</c:v>
                </c:pt>
                <c:pt idx="14">
                  <c:v>4.5378999999999996</c:v>
                </c:pt>
                <c:pt idx="15">
                  <c:v>3.9026999999999967</c:v>
                </c:pt>
                <c:pt idx="16">
                  <c:v>4.0999999999999996</c:v>
                </c:pt>
                <c:pt idx="17">
                  <c:v>3.7323999999999997</c:v>
                </c:pt>
                <c:pt idx="18">
                  <c:v>4.1368</c:v>
                </c:pt>
                <c:pt idx="19">
                  <c:v>4.2889999999999997</c:v>
                </c:pt>
                <c:pt idx="20">
                  <c:v>3.8243</c:v>
                </c:pt>
                <c:pt idx="21">
                  <c:v>4.6068999999999996</c:v>
                </c:pt>
                <c:pt idx="22">
                  <c:v>4.1833</c:v>
                </c:pt>
                <c:pt idx="23">
                  <c:v>4.3015999999999996</c:v>
                </c:pt>
                <c:pt idx="24">
                  <c:v>4.3547999999999965</c:v>
                </c:pt>
                <c:pt idx="25">
                  <c:v>3.7963</c:v>
                </c:pt>
                <c:pt idx="26">
                  <c:v>3.8875000000000002</c:v>
                </c:pt>
                <c:pt idx="27">
                  <c:v>4.1521999999999872</c:v>
                </c:pt>
                <c:pt idx="28">
                  <c:v>4.3499999999999996</c:v>
                </c:pt>
                <c:pt idx="29">
                  <c:v>4.0968</c:v>
                </c:pt>
                <c:pt idx="30">
                  <c:v>3.9523999999999977</c:v>
                </c:pt>
                <c:pt idx="31">
                  <c:v>4.1629999999999852</c:v>
                </c:pt>
                <c:pt idx="32">
                  <c:v>4.375</c:v>
                </c:pt>
                <c:pt idx="33">
                  <c:v>4.2576000000000001</c:v>
                </c:pt>
                <c:pt idx="34">
                  <c:v>4.2142999999999997</c:v>
                </c:pt>
                <c:pt idx="35">
                  <c:v>4.25</c:v>
                </c:pt>
                <c:pt idx="36">
                  <c:v>4.0576999999999996</c:v>
                </c:pt>
                <c:pt idx="37">
                  <c:v>4.4000000000000004</c:v>
                </c:pt>
                <c:pt idx="38">
                  <c:v>4.6347999999999985</c:v>
                </c:pt>
                <c:pt idx="39">
                  <c:v>4.3381999999999996</c:v>
                </c:pt>
                <c:pt idx="40">
                  <c:v>4.8529999999999873</c:v>
                </c:pt>
                <c:pt idx="41">
                  <c:v>4.6722999999999999</c:v>
                </c:pt>
                <c:pt idx="42">
                  <c:v>4.6132</c:v>
                </c:pt>
                <c:pt idx="43">
                  <c:v>4.6479999999999873</c:v>
                </c:pt>
                <c:pt idx="44">
                  <c:v>5.0283999999999995</c:v>
                </c:pt>
                <c:pt idx="45">
                  <c:v>4.8353999999999999</c:v>
                </c:pt>
                <c:pt idx="46">
                  <c:v>5.2273999999999985</c:v>
                </c:pt>
                <c:pt idx="47">
                  <c:v>5.0614999999999997</c:v>
                </c:pt>
                <c:pt idx="48">
                  <c:v>5.2138</c:v>
                </c:pt>
                <c:pt idx="49">
                  <c:v>5.3398000000000003</c:v>
                </c:pt>
                <c:pt idx="50">
                  <c:v>5.0458999999999996</c:v>
                </c:pt>
                <c:pt idx="51">
                  <c:v>5.093</c:v>
                </c:pt>
                <c:pt idx="52">
                  <c:v>5.6302000000000003</c:v>
                </c:pt>
                <c:pt idx="53">
                  <c:v>5.1646999999999945</c:v>
                </c:pt>
                <c:pt idx="54">
                  <c:v>5.3091999999999997</c:v>
                </c:pt>
                <c:pt idx="55">
                  <c:v>5.6632999999999996</c:v>
                </c:pt>
                <c:pt idx="56">
                  <c:v>5.4791000000000034</c:v>
                </c:pt>
                <c:pt idx="57">
                  <c:v>5.7850000000000001</c:v>
                </c:pt>
                <c:pt idx="58">
                  <c:v>6.2174999999999985</c:v>
                </c:pt>
                <c:pt idx="59">
                  <c:v>5.5588999999999995</c:v>
                </c:pt>
                <c:pt idx="60">
                  <c:v>5.9081999999999999</c:v>
                </c:pt>
                <c:pt idx="61">
                  <c:v>5.8795999999999999</c:v>
                </c:pt>
                <c:pt idx="62">
                  <c:v>5.5186000000000002</c:v>
                </c:pt>
                <c:pt idx="63">
                  <c:v>6.7042999999999999</c:v>
                </c:pt>
                <c:pt idx="64">
                  <c:v>5.3528999999999956</c:v>
                </c:pt>
                <c:pt idx="65">
                  <c:v>5.9303000000000123</c:v>
                </c:pt>
                <c:pt idx="66">
                  <c:v>5.4935</c:v>
                </c:pt>
                <c:pt idx="67">
                  <c:v>6.4238</c:v>
                </c:pt>
                <c:pt idx="68">
                  <c:v>7.8864000000000001</c:v>
                </c:pt>
                <c:pt idx="69">
                  <c:v>6.5759999999999996</c:v>
                </c:pt>
                <c:pt idx="70">
                  <c:v>6.9</c:v>
                </c:pt>
              </c:numCache>
            </c:numRef>
          </c:val>
        </c:ser>
        <c:marker val="1"/>
        <c:axId val="73041792"/>
        <c:axId val="72979200"/>
      </c:lineChart>
      <c:catAx>
        <c:axId val="73041792"/>
        <c:scaling>
          <c:orientation val="minMax"/>
        </c:scaling>
        <c:axPos val="b"/>
        <c:numFmt formatCode="General" sourceLinked="1"/>
        <c:tickLblPos val="nextTo"/>
        <c:crossAx val="72979200"/>
        <c:crosses val="autoZero"/>
        <c:auto val="1"/>
        <c:lblAlgn val="ctr"/>
        <c:lblOffset val="100"/>
        <c:tickLblSkip val="10"/>
      </c:catAx>
      <c:valAx>
        <c:axId val="72979200"/>
        <c:scaling>
          <c:orientation val="minMax"/>
        </c:scaling>
        <c:axPos val="l"/>
        <c:majorGridlines/>
        <c:numFmt formatCode="General" sourceLinked="1"/>
        <c:tickLblPos val="nextTo"/>
        <c:crossAx val="73041792"/>
        <c:crosses val="autoZero"/>
        <c:crossBetween val="between"/>
      </c:valAx>
    </c:plotArea>
    <c:legend>
      <c:legendPos val="r"/>
      <c:layout>
        <c:manualLayout>
          <c:xMode val="edge"/>
          <c:yMode val="edge"/>
          <c:x val="0.15771021032238242"/>
          <c:y val="8.8844349459151747E-2"/>
          <c:w val="0.29823108516802921"/>
          <c:h val="0.15529380003976581"/>
        </c:manualLayout>
      </c:layout>
      <c:spPr>
        <a:solidFill>
          <a:sysClr val="window" lastClr="FFFFFF"/>
        </a:solidFill>
        <a:ln>
          <a:solidFill>
            <a:sysClr val="windowText" lastClr="000000"/>
          </a:solidFill>
        </a:ln>
        <a:effectLst>
          <a:outerShdw blurRad="50800" dist="76200" dir="2700000" algn="tl" rotWithShape="0">
            <a:prstClr val="black">
              <a:alpha val="40000"/>
            </a:prstClr>
          </a:outerShdw>
        </a:effectLst>
      </c:spPr>
    </c:legend>
    <c:plotVisOnly val="1"/>
  </c:chart>
  <c:spPr>
    <a:solidFill>
      <a:schemeClr val="bg1"/>
    </a:solidFill>
    <a:ln>
      <a:solidFill>
        <a:schemeClr val="tx1"/>
      </a:solidFill>
    </a:ln>
    <a:effectLst>
      <a:outerShdw blurRad="50800" dist="76200" dir="2700000" algn="tl" rotWithShape="0">
        <a:prstClr val="black">
          <a:alpha val="40000"/>
        </a:prstClr>
      </a:outerShdw>
    </a:effectLst>
  </c:spPr>
  <c:externalData r:id="rId1"/>
</c:chartSpace>
</file>

<file path=ppt/charts/chart15.xml><?xml version="1.0" encoding="utf-8"?>
<c:chartSpace xmlns:c="http://schemas.openxmlformats.org/drawingml/2006/chart" xmlns:a="http://schemas.openxmlformats.org/drawingml/2006/main" xmlns:r="http://schemas.openxmlformats.org/officeDocument/2006/relationships">
  <c:lang val="en-GB"/>
  <c:chart>
    <c:plotArea>
      <c:layout>
        <c:manualLayout>
          <c:layoutTarget val="inner"/>
          <c:xMode val="edge"/>
          <c:yMode val="edge"/>
          <c:x val="0.11933300159041459"/>
          <c:y val="3.4913583915218142E-2"/>
          <c:w val="0.82978719667476564"/>
          <c:h val="0.83755236963304058"/>
        </c:manualLayout>
      </c:layout>
      <c:lineChart>
        <c:grouping val="standard"/>
        <c:ser>
          <c:idx val="0"/>
          <c:order val="0"/>
          <c:tx>
            <c:strRef>
              <c:f>'Wages over time'!$M$1</c:f>
              <c:strCache>
                <c:ptCount val="1"/>
                <c:pt idx="0">
                  <c:v>Maids of all work wages advertised in London Gazette from Hecht</c:v>
                </c:pt>
              </c:strCache>
            </c:strRef>
          </c:tx>
          <c:marker>
            <c:symbol val="none"/>
          </c:marker>
          <c:cat>
            <c:numRef>
              <c:f>'Wages over time'!$H$2:$H$72</c:f>
              <c:numCache>
                <c:formatCode>General</c:formatCode>
                <c:ptCount val="71"/>
                <c:pt idx="0">
                  <c:v>1724</c:v>
                </c:pt>
                <c:pt idx="1">
                  <c:v>1725</c:v>
                </c:pt>
                <c:pt idx="2">
                  <c:v>1726</c:v>
                </c:pt>
                <c:pt idx="3">
                  <c:v>1727</c:v>
                </c:pt>
                <c:pt idx="4">
                  <c:v>1728</c:v>
                </c:pt>
                <c:pt idx="5">
                  <c:v>1729</c:v>
                </c:pt>
                <c:pt idx="6">
                  <c:v>1730</c:v>
                </c:pt>
                <c:pt idx="7">
                  <c:v>1731</c:v>
                </c:pt>
                <c:pt idx="8">
                  <c:v>1732</c:v>
                </c:pt>
                <c:pt idx="9">
                  <c:v>1733</c:v>
                </c:pt>
                <c:pt idx="10">
                  <c:v>1734</c:v>
                </c:pt>
                <c:pt idx="11">
                  <c:v>1735</c:v>
                </c:pt>
                <c:pt idx="12">
                  <c:v>1736</c:v>
                </c:pt>
                <c:pt idx="13">
                  <c:v>1737</c:v>
                </c:pt>
                <c:pt idx="14">
                  <c:v>1738</c:v>
                </c:pt>
                <c:pt idx="15">
                  <c:v>1739</c:v>
                </c:pt>
                <c:pt idx="16">
                  <c:v>1740</c:v>
                </c:pt>
                <c:pt idx="17">
                  <c:v>1741</c:v>
                </c:pt>
                <c:pt idx="18">
                  <c:v>1742</c:v>
                </c:pt>
                <c:pt idx="19">
                  <c:v>1743</c:v>
                </c:pt>
                <c:pt idx="20">
                  <c:v>1744</c:v>
                </c:pt>
                <c:pt idx="21">
                  <c:v>1745</c:v>
                </c:pt>
                <c:pt idx="22">
                  <c:v>1746</c:v>
                </c:pt>
                <c:pt idx="23">
                  <c:v>1747</c:v>
                </c:pt>
                <c:pt idx="24">
                  <c:v>1748</c:v>
                </c:pt>
                <c:pt idx="25">
                  <c:v>1749</c:v>
                </c:pt>
                <c:pt idx="26">
                  <c:v>1750</c:v>
                </c:pt>
                <c:pt idx="27">
                  <c:v>1751</c:v>
                </c:pt>
                <c:pt idx="28">
                  <c:v>1752</c:v>
                </c:pt>
                <c:pt idx="29">
                  <c:v>1753</c:v>
                </c:pt>
                <c:pt idx="30">
                  <c:v>1754</c:v>
                </c:pt>
                <c:pt idx="31">
                  <c:v>1755</c:v>
                </c:pt>
                <c:pt idx="32">
                  <c:v>1756</c:v>
                </c:pt>
                <c:pt idx="33">
                  <c:v>1757</c:v>
                </c:pt>
                <c:pt idx="34">
                  <c:v>1758</c:v>
                </c:pt>
                <c:pt idx="35">
                  <c:v>1759</c:v>
                </c:pt>
                <c:pt idx="36">
                  <c:v>1760</c:v>
                </c:pt>
                <c:pt idx="37">
                  <c:v>1761</c:v>
                </c:pt>
                <c:pt idx="38">
                  <c:v>1762</c:v>
                </c:pt>
                <c:pt idx="39">
                  <c:v>1763</c:v>
                </c:pt>
                <c:pt idx="40">
                  <c:v>1764</c:v>
                </c:pt>
                <c:pt idx="41">
                  <c:v>1765</c:v>
                </c:pt>
                <c:pt idx="42">
                  <c:v>1766</c:v>
                </c:pt>
                <c:pt idx="43">
                  <c:v>1767</c:v>
                </c:pt>
                <c:pt idx="44">
                  <c:v>1768</c:v>
                </c:pt>
                <c:pt idx="45">
                  <c:v>1769</c:v>
                </c:pt>
                <c:pt idx="46">
                  <c:v>1770</c:v>
                </c:pt>
                <c:pt idx="47">
                  <c:v>1771</c:v>
                </c:pt>
                <c:pt idx="48">
                  <c:v>1772</c:v>
                </c:pt>
                <c:pt idx="49">
                  <c:v>1773</c:v>
                </c:pt>
                <c:pt idx="50">
                  <c:v>1774</c:v>
                </c:pt>
                <c:pt idx="51">
                  <c:v>1775</c:v>
                </c:pt>
                <c:pt idx="52">
                  <c:v>1776</c:v>
                </c:pt>
                <c:pt idx="53">
                  <c:v>1777</c:v>
                </c:pt>
                <c:pt idx="54">
                  <c:v>1778</c:v>
                </c:pt>
                <c:pt idx="55">
                  <c:v>1779</c:v>
                </c:pt>
                <c:pt idx="56">
                  <c:v>1780</c:v>
                </c:pt>
                <c:pt idx="57">
                  <c:v>1781</c:v>
                </c:pt>
                <c:pt idx="58">
                  <c:v>1782</c:v>
                </c:pt>
                <c:pt idx="59">
                  <c:v>1783</c:v>
                </c:pt>
                <c:pt idx="60">
                  <c:v>1784</c:v>
                </c:pt>
                <c:pt idx="61">
                  <c:v>1785</c:v>
                </c:pt>
                <c:pt idx="62">
                  <c:v>1786</c:v>
                </c:pt>
                <c:pt idx="63">
                  <c:v>1787</c:v>
                </c:pt>
                <c:pt idx="64">
                  <c:v>1788</c:v>
                </c:pt>
                <c:pt idx="65">
                  <c:v>1789</c:v>
                </c:pt>
                <c:pt idx="66">
                  <c:v>1790</c:v>
                </c:pt>
                <c:pt idx="67">
                  <c:v>1791</c:v>
                </c:pt>
                <c:pt idx="68">
                  <c:v>1792</c:v>
                </c:pt>
                <c:pt idx="69">
                  <c:v>1793</c:v>
                </c:pt>
                <c:pt idx="70">
                  <c:v>1794</c:v>
                </c:pt>
              </c:numCache>
            </c:numRef>
          </c:cat>
          <c:val>
            <c:numRef>
              <c:f>'Wages over time'!$M$2:$M$72</c:f>
              <c:numCache>
                <c:formatCode>General</c:formatCode>
                <c:ptCount val="71"/>
                <c:pt idx="19" formatCode="&quot;£&quot;#,##0.00">
                  <c:v>3.25</c:v>
                </c:pt>
                <c:pt idx="25" formatCode="&quot;£&quot;#,##0.00">
                  <c:v>5.375</c:v>
                </c:pt>
                <c:pt idx="28" formatCode="&quot;£&quot;#,##0.00">
                  <c:v>5</c:v>
                </c:pt>
                <c:pt idx="31" formatCode="&quot;£&quot;#,##0.00">
                  <c:v>5.5</c:v>
                </c:pt>
                <c:pt idx="32" formatCode="&quot;£&quot;#,##0.00">
                  <c:v>8</c:v>
                </c:pt>
                <c:pt idx="33" formatCode="&quot;£&quot;#,##0.00">
                  <c:v>6.07</c:v>
                </c:pt>
                <c:pt idx="34" formatCode="&quot;£&quot;#,##0.00">
                  <c:v>7</c:v>
                </c:pt>
                <c:pt idx="36" formatCode="&quot;£&quot;#,##0.00">
                  <c:v>4</c:v>
                </c:pt>
                <c:pt idx="37" formatCode="&quot;£&quot;#,##0.00">
                  <c:v>7</c:v>
                </c:pt>
                <c:pt idx="38" formatCode="&quot;£&quot;#,##0.00">
                  <c:v>6.8333333333333481</c:v>
                </c:pt>
                <c:pt idx="39" formatCode="&quot;£&quot;#,##0.00">
                  <c:v>7.2</c:v>
                </c:pt>
                <c:pt idx="40" formatCode="&quot;£&quot;#,##0.00">
                  <c:v>6</c:v>
                </c:pt>
                <c:pt idx="41" formatCode="&quot;£&quot;#,##0.00">
                  <c:v>6</c:v>
                </c:pt>
                <c:pt idx="42" formatCode="&quot;£&quot;#,##0.00">
                  <c:v>6.25</c:v>
                </c:pt>
                <c:pt idx="43" formatCode="&quot;£&quot;#,##0.00">
                  <c:v>7.07</c:v>
                </c:pt>
                <c:pt idx="44" formatCode="&quot;£&quot;#,##0.00">
                  <c:v>6.4333333333333558</c:v>
                </c:pt>
                <c:pt idx="46" formatCode="&quot;£&quot;#,##0.00">
                  <c:v>6</c:v>
                </c:pt>
                <c:pt idx="47" formatCode="&quot;£&quot;#,##0.00">
                  <c:v>7.8374999999999995</c:v>
                </c:pt>
                <c:pt idx="48" formatCode="&quot;£&quot;#,##0.00">
                  <c:v>8</c:v>
                </c:pt>
                <c:pt idx="49" formatCode="&quot;£&quot;#,##0.00">
                  <c:v>6.5</c:v>
                </c:pt>
                <c:pt idx="50" formatCode="&quot;£&quot;#,##0.00">
                  <c:v>7.8</c:v>
                </c:pt>
                <c:pt idx="51" formatCode="&quot;£&quot;#,##0.00">
                  <c:v>7.4750000000000014</c:v>
                </c:pt>
                <c:pt idx="60" formatCode="&quot;£&quot;#,##0.00">
                  <c:v>8.4928571428571438</c:v>
                </c:pt>
                <c:pt idx="61" formatCode="&quot;£&quot;#,##0.00">
                  <c:v>8.4</c:v>
                </c:pt>
                <c:pt idx="62" formatCode="&quot;£&quot;#,##0.00">
                  <c:v>8.8500000000000068</c:v>
                </c:pt>
                <c:pt idx="63" formatCode="&quot;£&quot;#,##0.00">
                  <c:v>7.9333333333333558</c:v>
                </c:pt>
                <c:pt idx="64" formatCode="&quot;£&quot;#,##0.00">
                  <c:v>9.6333333333333329</c:v>
                </c:pt>
                <c:pt idx="65" formatCode="&quot;£&quot;#,##0.00">
                  <c:v>9.66</c:v>
                </c:pt>
                <c:pt idx="66" formatCode="&quot;£&quot;#,##0.00">
                  <c:v>8.4</c:v>
                </c:pt>
                <c:pt idx="67" formatCode="&quot;£&quot;#,##0.00">
                  <c:v>10.625</c:v>
                </c:pt>
                <c:pt idx="68" formatCode="&quot;£&quot;#,##0.00">
                  <c:v>9.3214285714285712</c:v>
                </c:pt>
                <c:pt idx="69" formatCode="&quot;£&quot;#,##0.00">
                  <c:v>8.4</c:v>
                </c:pt>
                <c:pt idx="70" formatCode="&quot;£&quot;#,##0.00">
                  <c:v>10.5</c:v>
                </c:pt>
              </c:numCache>
            </c:numRef>
          </c:val>
        </c:ser>
        <c:ser>
          <c:idx val="1"/>
          <c:order val="1"/>
          <c:tx>
            <c:strRef>
              <c:f>'Wages over time'!$AG$1</c:f>
              <c:strCache>
                <c:ptCount val="1"/>
                <c:pt idx="0">
                  <c:v>Average single female wages</c:v>
                </c:pt>
              </c:strCache>
            </c:strRef>
          </c:tx>
          <c:marker>
            <c:symbol val="none"/>
          </c:marker>
          <c:cat>
            <c:numRef>
              <c:f>'Wages over time'!$H$2:$H$72</c:f>
              <c:numCache>
                <c:formatCode>General</c:formatCode>
                <c:ptCount val="71"/>
                <c:pt idx="0">
                  <c:v>1724</c:v>
                </c:pt>
                <c:pt idx="1">
                  <c:v>1725</c:v>
                </c:pt>
                <c:pt idx="2">
                  <c:v>1726</c:v>
                </c:pt>
                <c:pt idx="3">
                  <c:v>1727</c:v>
                </c:pt>
                <c:pt idx="4">
                  <c:v>1728</c:v>
                </c:pt>
                <c:pt idx="5">
                  <c:v>1729</c:v>
                </c:pt>
                <c:pt idx="6">
                  <c:v>1730</c:v>
                </c:pt>
                <c:pt idx="7">
                  <c:v>1731</c:v>
                </c:pt>
                <c:pt idx="8">
                  <c:v>1732</c:v>
                </c:pt>
                <c:pt idx="9">
                  <c:v>1733</c:v>
                </c:pt>
                <c:pt idx="10">
                  <c:v>1734</c:v>
                </c:pt>
                <c:pt idx="11">
                  <c:v>1735</c:v>
                </c:pt>
                <c:pt idx="12">
                  <c:v>1736</c:v>
                </c:pt>
                <c:pt idx="13">
                  <c:v>1737</c:v>
                </c:pt>
                <c:pt idx="14">
                  <c:v>1738</c:v>
                </c:pt>
                <c:pt idx="15">
                  <c:v>1739</c:v>
                </c:pt>
                <c:pt idx="16">
                  <c:v>1740</c:v>
                </c:pt>
                <c:pt idx="17">
                  <c:v>1741</c:v>
                </c:pt>
                <c:pt idx="18">
                  <c:v>1742</c:v>
                </c:pt>
                <c:pt idx="19">
                  <c:v>1743</c:v>
                </c:pt>
                <c:pt idx="20">
                  <c:v>1744</c:v>
                </c:pt>
                <c:pt idx="21">
                  <c:v>1745</c:v>
                </c:pt>
                <c:pt idx="22">
                  <c:v>1746</c:v>
                </c:pt>
                <c:pt idx="23">
                  <c:v>1747</c:v>
                </c:pt>
                <c:pt idx="24">
                  <c:v>1748</c:v>
                </c:pt>
                <c:pt idx="25">
                  <c:v>1749</c:v>
                </c:pt>
                <c:pt idx="26">
                  <c:v>1750</c:v>
                </c:pt>
                <c:pt idx="27">
                  <c:v>1751</c:v>
                </c:pt>
                <c:pt idx="28">
                  <c:v>1752</c:v>
                </c:pt>
                <c:pt idx="29">
                  <c:v>1753</c:v>
                </c:pt>
                <c:pt idx="30">
                  <c:v>1754</c:v>
                </c:pt>
                <c:pt idx="31">
                  <c:v>1755</c:v>
                </c:pt>
                <c:pt idx="32">
                  <c:v>1756</c:v>
                </c:pt>
                <c:pt idx="33">
                  <c:v>1757</c:v>
                </c:pt>
                <c:pt idx="34">
                  <c:v>1758</c:v>
                </c:pt>
                <c:pt idx="35">
                  <c:v>1759</c:v>
                </c:pt>
                <c:pt idx="36">
                  <c:v>1760</c:v>
                </c:pt>
                <c:pt idx="37">
                  <c:v>1761</c:v>
                </c:pt>
                <c:pt idx="38">
                  <c:v>1762</c:v>
                </c:pt>
                <c:pt idx="39">
                  <c:v>1763</c:v>
                </c:pt>
                <c:pt idx="40">
                  <c:v>1764</c:v>
                </c:pt>
                <c:pt idx="41">
                  <c:v>1765</c:v>
                </c:pt>
                <c:pt idx="42">
                  <c:v>1766</c:v>
                </c:pt>
                <c:pt idx="43">
                  <c:v>1767</c:v>
                </c:pt>
                <c:pt idx="44">
                  <c:v>1768</c:v>
                </c:pt>
                <c:pt idx="45">
                  <c:v>1769</c:v>
                </c:pt>
                <c:pt idx="46">
                  <c:v>1770</c:v>
                </c:pt>
                <c:pt idx="47">
                  <c:v>1771</c:v>
                </c:pt>
                <c:pt idx="48">
                  <c:v>1772</c:v>
                </c:pt>
                <c:pt idx="49">
                  <c:v>1773</c:v>
                </c:pt>
                <c:pt idx="50">
                  <c:v>1774</c:v>
                </c:pt>
                <c:pt idx="51">
                  <c:v>1775</c:v>
                </c:pt>
                <c:pt idx="52">
                  <c:v>1776</c:v>
                </c:pt>
                <c:pt idx="53">
                  <c:v>1777</c:v>
                </c:pt>
                <c:pt idx="54">
                  <c:v>1778</c:v>
                </c:pt>
                <c:pt idx="55">
                  <c:v>1779</c:v>
                </c:pt>
                <c:pt idx="56">
                  <c:v>1780</c:v>
                </c:pt>
                <c:pt idx="57">
                  <c:v>1781</c:v>
                </c:pt>
                <c:pt idx="58">
                  <c:v>1782</c:v>
                </c:pt>
                <c:pt idx="59">
                  <c:v>1783</c:v>
                </c:pt>
                <c:pt idx="60">
                  <c:v>1784</c:v>
                </c:pt>
                <c:pt idx="61">
                  <c:v>1785</c:v>
                </c:pt>
                <c:pt idx="62">
                  <c:v>1786</c:v>
                </c:pt>
                <c:pt idx="63">
                  <c:v>1787</c:v>
                </c:pt>
                <c:pt idx="64">
                  <c:v>1788</c:v>
                </c:pt>
                <c:pt idx="65">
                  <c:v>1789</c:v>
                </c:pt>
                <c:pt idx="66">
                  <c:v>1790</c:v>
                </c:pt>
                <c:pt idx="67">
                  <c:v>1791</c:v>
                </c:pt>
                <c:pt idx="68">
                  <c:v>1792</c:v>
                </c:pt>
                <c:pt idx="69">
                  <c:v>1793</c:v>
                </c:pt>
                <c:pt idx="70">
                  <c:v>1794</c:v>
                </c:pt>
              </c:numCache>
            </c:numRef>
          </c:cat>
          <c:val>
            <c:numRef>
              <c:f>'Wages over time'!$AG$2:$AG$72</c:f>
              <c:numCache>
                <c:formatCode>"£"#,##0.00;\-"£"#,##0.00</c:formatCode>
                <c:ptCount val="71"/>
                <c:pt idx="0">
                  <c:v>4.25</c:v>
                </c:pt>
                <c:pt idx="1">
                  <c:v>3.8666999999999967</c:v>
                </c:pt>
                <c:pt idx="2">
                  <c:v>3.852899999999992</c:v>
                </c:pt>
                <c:pt idx="3">
                  <c:v>3.5</c:v>
                </c:pt>
                <c:pt idx="4">
                  <c:v>3.6111</c:v>
                </c:pt>
                <c:pt idx="5">
                  <c:v>4.0893000000000024</c:v>
                </c:pt>
                <c:pt idx="6">
                  <c:v>3.4264999999999977</c:v>
                </c:pt>
                <c:pt idx="7">
                  <c:v>3.8749999999999987</c:v>
                </c:pt>
                <c:pt idx="8">
                  <c:v>4.3153999999999995</c:v>
                </c:pt>
                <c:pt idx="9">
                  <c:v>3.9</c:v>
                </c:pt>
                <c:pt idx="10">
                  <c:v>4.3570999999999955</c:v>
                </c:pt>
                <c:pt idx="11">
                  <c:v>3.7332999999999998</c:v>
                </c:pt>
                <c:pt idx="12">
                  <c:v>3.8499999999999988</c:v>
                </c:pt>
                <c:pt idx="13">
                  <c:v>4.1738999999999997</c:v>
                </c:pt>
                <c:pt idx="14">
                  <c:v>4.5378999999999996</c:v>
                </c:pt>
                <c:pt idx="15">
                  <c:v>3.9026999999999967</c:v>
                </c:pt>
                <c:pt idx="16">
                  <c:v>4.0999999999999996</c:v>
                </c:pt>
                <c:pt idx="17">
                  <c:v>3.7323999999999997</c:v>
                </c:pt>
                <c:pt idx="18">
                  <c:v>4.1368</c:v>
                </c:pt>
                <c:pt idx="19">
                  <c:v>4.2889999999999997</c:v>
                </c:pt>
                <c:pt idx="20">
                  <c:v>3.8243</c:v>
                </c:pt>
                <c:pt idx="21">
                  <c:v>4.6068999999999996</c:v>
                </c:pt>
                <c:pt idx="22">
                  <c:v>4.1833</c:v>
                </c:pt>
                <c:pt idx="23">
                  <c:v>4.3015999999999996</c:v>
                </c:pt>
                <c:pt idx="24">
                  <c:v>4.3547999999999965</c:v>
                </c:pt>
                <c:pt idx="25">
                  <c:v>3.7963</c:v>
                </c:pt>
                <c:pt idx="26">
                  <c:v>3.8875000000000002</c:v>
                </c:pt>
                <c:pt idx="27">
                  <c:v>4.1521999999999872</c:v>
                </c:pt>
                <c:pt idx="28">
                  <c:v>4.3499999999999996</c:v>
                </c:pt>
                <c:pt idx="29">
                  <c:v>4.0968</c:v>
                </c:pt>
                <c:pt idx="30">
                  <c:v>3.9523999999999977</c:v>
                </c:pt>
                <c:pt idx="31">
                  <c:v>4.1629999999999852</c:v>
                </c:pt>
                <c:pt idx="32">
                  <c:v>4.375</c:v>
                </c:pt>
                <c:pt idx="33">
                  <c:v>4.2576000000000001</c:v>
                </c:pt>
                <c:pt idx="34">
                  <c:v>4.2142999999999997</c:v>
                </c:pt>
                <c:pt idx="35">
                  <c:v>4.25</c:v>
                </c:pt>
                <c:pt idx="36">
                  <c:v>4.0576999999999996</c:v>
                </c:pt>
                <c:pt idx="37">
                  <c:v>4.4000000000000004</c:v>
                </c:pt>
                <c:pt idx="38">
                  <c:v>4.6347999999999985</c:v>
                </c:pt>
                <c:pt idx="39">
                  <c:v>4.3381999999999996</c:v>
                </c:pt>
                <c:pt idx="40">
                  <c:v>4.8529999999999873</c:v>
                </c:pt>
                <c:pt idx="41">
                  <c:v>4.6722999999999999</c:v>
                </c:pt>
                <c:pt idx="42">
                  <c:v>4.6132</c:v>
                </c:pt>
                <c:pt idx="43">
                  <c:v>4.6479999999999873</c:v>
                </c:pt>
                <c:pt idx="44">
                  <c:v>5.0283999999999995</c:v>
                </c:pt>
                <c:pt idx="45">
                  <c:v>4.8353999999999999</c:v>
                </c:pt>
                <c:pt idx="46">
                  <c:v>5.2273999999999985</c:v>
                </c:pt>
                <c:pt idx="47">
                  <c:v>5.0614999999999997</c:v>
                </c:pt>
                <c:pt idx="48">
                  <c:v>5.2138</c:v>
                </c:pt>
                <c:pt idx="49">
                  <c:v>5.3398000000000003</c:v>
                </c:pt>
                <c:pt idx="50">
                  <c:v>5.0458999999999996</c:v>
                </c:pt>
                <c:pt idx="51">
                  <c:v>5.093</c:v>
                </c:pt>
                <c:pt idx="52">
                  <c:v>5.6302000000000003</c:v>
                </c:pt>
                <c:pt idx="53">
                  <c:v>5.1646999999999945</c:v>
                </c:pt>
                <c:pt idx="54">
                  <c:v>5.3091999999999997</c:v>
                </c:pt>
                <c:pt idx="55">
                  <c:v>5.6632999999999996</c:v>
                </c:pt>
                <c:pt idx="56">
                  <c:v>5.4791000000000034</c:v>
                </c:pt>
                <c:pt idx="57">
                  <c:v>5.7850000000000001</c:v>
                </c:pt>
                <c:pt idx="58">
                  <c:v>6.2174999999999985</c:v>
                </c:pt>
                <c:pt idx="59">
                  <c:v>5.5588999999999995</c:v>
                </c:pt>
                <c:pt idx="60">
                  <c:v>5.9081999999999999</c:v>
                </c:pt>
                <c:pt idx="61">
                  <c:v>5.8795999999999999</c:v>
                </c:pt>
                <c:pt idx="62">
                  <c:v>5.5186000000000002</c:v>
                </c:pt>
                <c:pt idx="63">
                  <c:v>6.7042999999999999</c:v>
                </c:pt>
                <c:pt idx="64">
                  <c:v>5.3528999999999956</c:v>
                </c:pt>
                <c:pt idx="65">
                  <c:v>5.9303000000000123</c:v>
                </c:pt>
                <c:pt idx="66">
                  <c:v>5.4935</c:v>
                </c:pt>
                <c:pt idx="67">
                  <c:v>6.4238</c:v>
                </c:pt>
                <c:pt idx="68">
                  <c:v>7.8864000000000001</c:v>
                </c:pt>
                <c:pt idx="69">
                  <c:v>6.5759999999999996</c:v>
                </c:pt>
                <c:pt idx="70">
                  <c:v>6.9</c:v>
                </c:pt>
              </c:numCache>
            </c:numRef>
          </c:val>
        </c:ser>
        <c:marker val="1"/>
        <c:axId val="73004928"/>
        <c:axId val="73006464"/>
      </c:lineChart>
      <c:catAx>
        <c:axId val="73004928"/>
        <c:scaling>
          <c:orientation val="minMax"/>
        </c:scaling>
        <c:axPos val="b"/>
        <c:numFmt formatCode="General" sourceLinked="1"/>
        <c:tickLblPos val="nextTo"/>
        <c:crossAx val="73006464"/>
        <c:crosses val="autoZero"/>
        <c:auto val="1"/>
        <c:lblAlgn val="ctr"/>
        <c:lblOffset val="100"/>
        <c:tickLblSkip val="10"/>
      </c:catAx>
      <c:valAx>
        <c:axId val="73006464"/>
        <c:scaling>
          <c:orientation val="minMax"/>
        </c:scaling>
        <c:axPos val="l"/>
        <c:majorGridlines/>
        <c:numFmt formatCode="General" sourceLinked="1"/>
        <c:tickLblPos val="nextTo"/>
        <c:crossAx val="73004928"/>
        <c:crosses val="autoZero"/>
        <c:crossBetween val="between"/>
      </c:valAx>
    </c:plotArea>
    <c:legend>
      <c:legendPos val="r"/>
      <c:layout>
        <c:manualLayout>
          <c:xMode val="edge"/>
          <c:yMode val="edge"/>
          <c:x val="0.13375464684014871"/>
          <c:y val="6.5255534095973858E-2"/>
          <c:w val="0.56389095415117985"/>
          <c:h val="0.16508641608478186"/>
        </c:manualLayout>
      </c:layout>
      <c:spPr>
        <a:solidFill>
          <a:sysClr val="window" lastClr="FFFFFF"/>
        </a:solidFill>
        <a:ln>
          <a:solidFill>
            <a:sysClr val="windowText" lastClr="000000"/>
          </a:solidFill>
        </a:ln>
        <a:effectLst>
          <a:outerShdw blurRad="50800" dist="76200" dir="2700000" algn="tl" rotWithShape="0">
            <a:prstClr val="black">
              <a:alpha val="40000"/>
            </a:prstClr>
          </a:outerShdw>
        </a:effectLst>
      </c:spPr>
    </c:legend>
    <c:plotVisOnly val="1"/>
  </c:chart>
  <c:spPr>
    <a:solidFill>
      <a:prstClr val="white"/>
    </a:solidFill>
    <a:ln>
      <a:solidFill>
        <a:prstClr val="black"/>
      </a:solidFill>
    </a:ln>
    <a:effectLst>
      <a:outerShdw blurRad="50800" dist="76200" dir="2700000" algn="tl" rotWithShape="0">
        <a:prstClr val="black">
          <a:alpha val="40000"/>
        </a:prstClr>
      </a:outerShdw>
    </a:effectLst>
  </c:spPr>
  <c:externalData r:id="rId1"/>
</c:chartSpace>
</file>

<file path=ppt/charts/chart16.xml><?xml version="1.0" encoding="utf-8"?>
<c:chartSpace xmlns:c="http://schemas.openxmlformats.org/drawingml/2006/chart" xmlns:a="http://schemas.openxmlformats.org/drawingml/2006/main" xmlns:r="http://schemas.openxmlformats.org/officeDocument/2006/relationships">
  <c:date1904 val="1"/>
  <c:lang val="en-GB"/>
  <c:chart>
    <c:title>
      <c:tx>
        <c:rich>
          <a:bodyPr/>
          <a:lstStyle/>
          <a:p>
            <a:pPr>
              <a:defRPr/>
            </a:pPr>
            <a:r>
              <a:rPr lang="en-US"/>
              <a:t>% Never married by age: examined females</a:t>
            </a:r>
          </a:p>
        </c:rich>
      </c:tx>
    </c:title>
    <c:plotArea>
      <c:layout>
        <c:manualLayout>
          <c:layoutTarget val="inner"/>
          <c:xMode val="edge"/>
          <c:yMode val="edge"/>
          <c:x val="8.5861218020393204E-2"/>
          <c:y val="0.11403132535262364"/>
          <c:w val="0.85790630431285753"/>
          <c:h val="0.79794464716301206"/>
        </c:manualLayout>
      </c:layout>
      <c:lineChart>
        <c:grouping val="standard"/>
        <c:ser>
          <c:idx val="0"/>
          <c:order val="0"/>
          <c:tx>
            <c:strRef>
              <c:f>Sheet1!$E$1</c:f>
              <c:strCache>
                <c:ptCount val="1"/>
                <c:pt idx="0">
                  <c:v>%</c:v>
                </c:pt>
              </c:strCache>
            </c:strRef>
          </c:tx>
          <c:marker>
            <c:symbol val="none"/>
          </c:marker>
          <c:cat>
            <c:numRef>
              <c:f>Sheet1!$A$2:$A$72</c:f>
              <c:numCache>
                <c:formatCode>General</c:formatCode>
                <c:ptCount val="56"/>
                <c:pt idx="0">
                  <c:v>15</c:v>
                </c:pt>
                <c:pt idx="1">
                  <c:v>16</c:v>
                </c:pt>
                <c:pt idx="2">
                  <c:v>17</c:v>
                </c:pt>
                <c:pt idx="3">
                  <c:v>18</c:v>
                </c:pt>
                <c:pt idx="4">
                  <c:v>19</c:v>
                </c:pt>
                <c:pt idx="5">
                  <c:v>20</c:v>
                </c:pt>
                <c:pt idx="6">
                  <c:v>21</c:v>
                </c:pt>
                <c:pt idx="7">
                  <c:v>22</c:v>
                </c:pt>
                <c:pt idx="8">
                  <c:v>23</c:v>
                </c:pt>
                <c:pt idx="9">
                  <c:v>24</c:v>
                </c:pt>
                <c:pt idx="10">
                  <c:v>25</c:v>
                </c:pt>
                <c:pt idx="11">
                  <c:v>26</c:v>
                </c:pt>
                <c:pt idx="12">
                  <c:v>27</c:v>
                </c:pt>
                <c:pt idx="13">
                  <c:v>28</c:v>
                </c:pt>
                <c:pt idx="14">
                  <c:v>29</c:v>
                </c:pt>
                <c:pt idx="15">
                  <c:v>30</c:v>
                </c:pt>
                <c:pt idx="16">
                  <c:v>31</c:v>
                </c:pt>
                <c:pt idx="17">
                  <c:v>32</c:v>
                </c:pt>
                <c:pt idx="18">
                  <c:v>33</c:v>
                </c:pt>
                <c:pt idx="19">
                  <c:v>34</c:v>
                </c:pt>
                <c:pt idx="20">
                  <c:v>35</c:v>
                </c:pt>
                <c:pt idx="21">
                  <c:v>36</c:v>
                </c:pt>
                <c:pt idx="22">
                  <c:v>37</c:v>
                </c:pt>
                <c:pt idx="23">
                  <c:v>38</c:v>
                </c:pt>
                <c:pt idx="24">
                  <c:v>39</c:v>
                </c:pt>
                <c:pt idx="25">
                  <c:v>40</c:v>
                </c:pt>
                <c:pt idx="26">
                  <c:v>41</c:v>
                </c:pt>
                <c:pt idx="27">
                  <c:v>42</c:v>
                </c:pt>
                <c:pt idx="28">
                  <c:v>43</c:v>
                </c:pt>
                <c:pt idx="29">
                  <c:v>44</c:v>
                </c:pt>
                <c:pt idx="30">
                  <c:v>45</c:v>
                </c:pt>
                <c:pt idx="31">
                  <c:v>46</c:v>
                </c:pt>
                <c:pt idx="32">
                  <c:v>47</c:v>
                </c:pt>
                <c:pt idx="33">
                  <c:v>48</c:v>
                </c:pt>
                <c:pt idx="34">
                  <c:v>49</c:v>
                </c:pt>
                <c:pt idx="35">
                  <c:v>50</c:v>
                </c:pt>
                <c:pt idx="36">
                  <c:v>51</c:v>
                </c:pt>
                <c:pt idx="37">
                  <c:v>52</c:v>
                </c:pt>
                <c:pt idx="38">
                  <c:v>53</c:v>
                </c:pt>
                <c:pt idx="39">
                  <c:v>54</c:v>
                </c:pt>
                <c:pt idx="40">
                  <c:v>55</c:v>
                </c:pt>
                <c:pt idx="41">
                  <c:v>56</c:v>
                </c:pt>
                <c:pt idx="42">
                  <c:v>57</c:v>
                </c:pt>
                <c:pt idx="43">
                  <c:v>58</c:v>
                </c:pt>
                <c:pt idx="44">
                  <c:v>59</c:v>
                </c:pt>
                <c:pt idx="45">
                  <c:v>60</c:v>
                </c:pt>
                <c:pt idx="46">
                  <c:v>61</c:v>
                </c:pt>
                <c:pt idx="47">
                  <c:v>62</c:v>
                </c:pt>
                <c:pt idx="48">
                  <c:v>63</c:v>
                </c:pt>
                <c:pt idx="49">
                  <c:v>64</c:v>
                </c:pt>
                <c:pt idx="50">
                  <c:v>65</c:v>
                </c:pt>
                <c:pt idx="51">
                  <c:v>66</c:v>
                </c:pt>
                <c:pt idx="52">
                  <c:v>67</c:v>
                </c:pt>
                <c:pt idx="53">
                  <c:v>68</c:v>
                </c:pt>
                <c:pt idx="54">
                  <c:v>69</c:v>
                </c:pt>
                <c:pt idx="55">
                  <c:v>70</c:v>
                </c:pt>
              </c:numCache>
            </c:numRef>
          </c:cat>
          <c:val>
            <c:numRef>
              <c:f>Sheet1!$E$2:$E$72</c:f>
              <c:numCache>
                <c:formatCode>0.0</c:formatCode>
                <c:ptCount val="56"/>
                <c:pt idx="0">
                  <c:v>94.545454545454518</c:v>
                </c:pt>
                <c:pt idx="1">
                  <c:v>95.294117647058826</c:v>
                </c:pt>
                <c:pt idx="2">
                  <c:v>92.028985507246318</c:v>
                </c:pt>
                <c:pt idx="3">
                  <c:v>95.054945054945065</c:v>
                </c:pt>
                <c:pt idx="4">
                  <c:v>92.635658914728097</c:v>
                </c:pt>
                <c:pt idx="5">
                  <c:v>86.970684039087942</c:v>
                </c:pt>
                <c:pt idx="6">
                  <c:v>87.096774193548015</c:v>
                </c:pt>
                <c:pt idx="7">
                  <c:v>82.25806451612857</c:v>
                </c:pt>
                <c:pt idx="8">
                  <c:v>77.352941176469628</c:v>
                </c:pt>
                <c:pt idx="9">
                  <c:v>71.523178807947019</c:v>
                </c:pt>
                <c:pt idx="10">
                  <c:v>67.975830815709244</c:v>
                </c:pt>
                <c:pt idx="11">
                  <c:v>67.808219178082183</c:v>
                </c:pt>
                <c:pt idx="12">
                  <c:v>68.38235294117645</c:v>
                </c:pt>
                <c:pt idx="13">
                  <c:v>58.935361216730037</c:v>
                </c:pt>
                <c:pt idx="14">
                  <c:v>52.38095238095238</c:v>
                </c:pt>
                <c:pt idx="15">
                  <c:v>54.721549636804056</c:v>
                </c:pt>
                <c:pt idx="16">
                  <c:v>48.876404494381994</c:v>
                </c:pt>
                <c:pt idx="17">
                  <c:v>37.073170731707314</c:v>
                </c:pt>
                <c:pt idx="18">
                  <c:v>35.35911602209945</c:v>
                </c:pt>
                <c:pt idx="19">
                  <c:v>34.246575342466116</c:v>
                </c:pt>
                <c:pt idx="20">
                  <c:v>34.857142857142541</c:v>
                </c:pt>
                <c:pt idx="21">
                  <c:v>45.664739884393065</c:v>
                </c:pt>
                <c:pt idx="22">
                  <c:v>39.855072463767833</c:v>
                </c:pt>
                <c:pt idx="23">
                  <c:v>38.095238095238102</c:v>
                </c:pt>
                <c:pt idx="24">
                  <c:v>37.226277372262771</c:v>
                </c:pt>
                <c:pt idx="25">
                  <c:v>33.630952380952579</c:v>
                </c:pt>
                <c:pt idx="26">
                  <c:v>32</c:v>
                </c:pt>
                <c:pt idx="27">
                  <c:v>32.592592592592602</c:v>
                </c:pt>
                <c:pt idx="28">
                  <c:v>24.675324675324589</c:v>
                </c:pt>
                <c:pt idx="29">
                  <c:v>34.020618556701031</c:v>
                </c:pt>
                <c:pt idx="30">
                  <c:v>36.363636363636068</c:v>
                </c:pt>
                <c:pt idx="31">
                  <c:v>24.210526315789473</c:v>
                </c:pt>
                <c:pt idx="32">
                  <c:v>27.472527472527233</c:v>
                </c:pt>
                <c:pt idx="33">
                  <c:v>31.707317073170689</c:v>
                </c:pt>
                <c:pt idx="34">
                  <c:v>26.086956521739129</c:v>
                </c:pt>
                <c:pt idx="35">
                  <c:v>36.431226765798947</c:v>
                </c:pt>
                <c:pt idx="36">
                  <c:v>26.315789473684209</c:v>
                </c:pt>
                <c:pt idx="37">
                  <c:v>28.571428571428573</c:v>
                </c:pt>
                <c:pt idx="38">
                  <c:v>24.324324324324323</c:v>
                </c:pt>
                <c:pt idx="39">
                  <c:v>25.352112676056329</c:v>
                </c:pt>
                <c:pt idx="40">
                  <c:v>25.217391304347824</c:v>
                </c:pt>
                <c:pt idx="41">
                  <c:v>20.634920634920636</c:v>
                </c:pt>
                <c:pt idx="42">
                  <c:v>19.117647058823533</c:v>
                </c:pt>
                <c:pt idx="43">
                  <c:v>20.370370370370289</c:v>
                </c:pt>
                <c:pt idx="44">
                  <c:v>25.974025974025889</c:v>
                </c:pt>
                <c:pt idx="45">
                  <c:v>24.669603524229029</c:v>
                </c:pt>
                <c:pt idx="46">
                  <c:v>14.54545454545455</c:v>
                </c:pt>
                <c:pt idx="47">
                  <c:v>17.021276595744681</c:v>
                </c:pt>
                <c:pt idx="48">
                  <c:v>7.6923076923076925</c:v>
                </c:pt>
                <c:pt idx="49">
                  <c:v>17.021276595744681</c:v>
                </c:pt>
                <c:pt idx="50">
                  <c:v>18.333333333333172</c:v>
                </c:pt>
                <c:pt idx="51">
                  <c:v>10.204081632653061</c:v>
                </c:pt>
                <c:pt idx="52">
                  <c:v>13.725490196078432</c:v>
                </c:pt>
                <c:pt idx="53">
                  <c:v>11.363636363636434</c:v>
                </c:pt>
                <c:pt idx="54">
                  <c:v>6.25</c:v>
                </c:pt>
                <c:pt idx="55">
                  <c:v>15.116279069767442</c:v>
                </c:pt>
              </c:numCache>
            </c:numRef>
          </c:val>
        </c:ser>
        <c:marker val="1"/>
        <c:axId val="72906240"/>
        <c:axId val="72907776"/>
      </c:lineChart>
      <c:catAx>
        <c:axId val="72906240"/>
        <c:scaling>
          <c:orientation val="minMax"/>
        </c:scaling>
        <c:axPos val="b"/>
        <c:numFmt formatCode="General" sourceLinked="1"/>
        <c:tickLblPos val="nextTo"/>
        <c:crossAx val="72907776"/>
        <c:crosses val="autoZero"/>
        <c:auto val="1"/>
        <c:lblAlgn val="ctr"/>
        <c:lblOffset val="100"/>
      </c:catAx>
      <c:valAx>
        <c:axId val="72907776"/>
        <c:scaling>
          <c:orientation val="minMax"/>
        </c:scaling>
        <c:axPos val="l"/>
        <c:majorGridlines/>
        <c:numFmt formatCode="0.0" sourceLinked="1"/>
        <c:tickLblPos val="nextTo"/>
        <c:crossAx val="72906240"/>
        <c:crosses val="autoZero"/>
        <c:crossBetween val="between"/>
      </c:valAx>
    </c:plotArea>
    <c:plotVisOnly val="1"/>
  </c:chart>
  <c:spPr>
    <a:solidFill>
      <a:schemeClr val="bg1"/>
    </a:solidFill>
    <a:ln>
      <a:solidFill>
        <a:schemeClr val="tx1"/>
      </a:solidFill>
    </a:ln>
    <a:effectLst>
      <a:outerShdw blurRad="50800" dist="76200" dir="2700000" algn="tl" rotWithShape="0">
        <a:prstClr val="black">
          <a:alpha val="40000"/>
        </a:prstClr>
      </a:outerShdw>
    </a:effectLst>
  </c:spPr>
  <c:externalData r:id="rId1"/>
</c:chartSpace>
</file>

<file path=ppt/charts/chart17.xml><?xml version="1.0" encoding="utf-8"?>
<c:chartSpace xmlns:c="http://schemas.openxmlformats.org/drawingml/2006/chart" xmlns:a="http://schemas.openxmlformats.org/drawingml/2006/main" xmlns:r="http://schemas.openxmlformats.org/officeDocument/2006/relationships">
  <c:date1904 val="1"/>
  <c:lang val="en-GB"/>
  <c:chart>
    <c:title/>
    <c:plotArea>
      <c:layout>
        <c:manualLayout>
          <c:layoutTarget val="inner"/>
          <c:xMode val="edge"/>
          <c:yMode val="edge"/>
          <c:x val="8.922736881679709E-2"/>
          <c:y val="0.17358406418709954"/>
          <c:w val="0.88011535985446443"/>
          <c:h val="0.71650854618782411"/>
        </c:manualLayout>
      </c:layout>
      <c:lineChart>
        <c:grouping val="standard"/>
        <c:ser>
          <c:idx val="0"/>
          <c:order val="0"/>
          <c:tx>
            <c:strRef>
              <c:f>'Age districutions'!$L$1</c:f>
              <c:strCache>
                <c:ptCount val="1"/>
                <c:pt idx="0">
                  <c:v>% examined who were 15-30 five year moving average</c:v>
                </c:pt>
              </c:strCache>
            </c:strRef>
          </c:tx>
          <c:marker>
            <c:symbol val="none"/>
          </c:marker>
          <c:cat>
            <c:numRef>
              <c:f>'Age districutions'!$A$2:$A$71</c:f>
              <c:numCache>
                <c:formatCode>General</c:formatCode>
                <c:ptCount val="70"/>
                <c:pt idx="0">
                  <c:v>1724</c:v>
                </c:pt>
                <c:pt idx="1">
                  <c:v>1725</c:v>
                </c:pt>
                <c:pt idx="2">
                  <c:v>1726</c:v>
                </c:pt>
                <c:pt idx="3">
                  <c:v>1727</c:v>
                </c:pt>
                <c:pt idx="4">
                  <c:v>1728</c:v>
                </c:pt>
                <c:pt idx="5">
                  <c:v>1729</c:v>
                </c:pt>
                <c:pt idx="6">
                  <c:v>1730</c:v>
                </c:pt>
                <c:pt idx="7">
                  <c:v>1731</c:v>
                </c:pt>
                <c:pt idx="8">
                  <c:v>1732</c:v>
                </c:pt>
                <c:pt idx="9">
                  <c:v>1733</c:v>
                </c:pt>
                <c:pt idx="10">
                  <c:v>1734</c:v>
                </c:pt>
                <c:pt idx="11">
                  <c:v>1735</c:v>
                </c:pt>
                <c:pt idx="12">
                  <c:v>1736</c:v>
                </c:pt>
                <c:pt idx="13">
                  <c:v>1737</c:v>
                </c:pt>
                <c:pt idx="14">
                  <c:v>1738</c:v>
                </c:pt>
                <c:pt idx="15">
                  <c:v>1739</c:v>
                </c:pt>
                <c:pt idx="16">
                  <c:v>1740</c:v>
                </c:pt>
                <c:pt idx="17">
                  <c:v>1741</c:v>
                </c:pt>
                <c:pt idx="18">
                  <c:v>1742</c:v>
                </c:pt>
                <c:pt idx="19">
                  <c:v>1743</c:v>
                </c:pt>
                <c:pt idx="20">
                  <c:v>1744</c:v>
                </c:pt>
                <c:pt idx="21">
                  <c:v>1745</c:v>
                </c:pt>
                <c:pt idx="22">
                  <c:v>1746</c:v>
                </c:pt>
                <c:pt idx="23">
                  <c:v>1747</c:v>
                </c:pt>
                <c:pt idx="24">
                  <c:v>1748</c:v>
                </c:pt>
                <c:pt idx="25">
                  <c:v>1749</c:v>
                </c:pt>
                <c:pt idx="26">
                  <c:v>1750</c:v>
                </c:pt>
                <c:pt idx="27">
                  <c:v>1751</c:v>
                </c:pt>
                <c:pt idx="28">
                  <c:v>1752</c:v>
                </c:pt>
                <c:pt idx="29">
                  <c:v>1753</c:v>
                </c:pt>
                <c:pt idx="30">
                  <c:v>1754</c:v>
                </c:pt>
                <c:pt idx="31">
                  <c:v>1755</c:v>
                </c:pt>
                <c:pt idx="32">
                  <c:v>1756</c:v>
                </c:pt>
                <c:pt idx="33">
                  <c:v>1757</c:v>
                </c:pt>
                <c:pt idx="34">
                  <c:v>1758</c:v>
                </c:pt>
                <c:pt idx="35">
                  <c:v>1759</c:v>
                </c:pt>
                <c:pt idx="36">
                  <c:v>1760</c:v>
                </c:pt>
                <c:pt idx="37">
                  <c:v>1761</c:v>
                </c:pt>
                <c:pt idx="38">
                  <c:v>1762</c:v>
                </c:pt>
                <c:pt idx="39">
                  <c:v>1763</c:v>
                </c:pt>
                <c:pt idx="40">
                  <c:v>1764</c:v>
                </c:pt>
                <c:pt idx="41">
                  <c:v>1765</c:v>
                </c:pt>
                <c:pt idx="42">
                  <c:v>1766</c:v>
                </c:pt>
                <c:pt idx="43">
                  <c:v>1767</c:v>
                </c:pt>
                <c:pt idx="44">
                  <c:v>1768</c:v>
                </c:pt>
                <c:pt idx="45">
                  <c:v>1769</c:v>
                </c:pt>
                <c:pt idx="46">
                  <c:v>1770</c:v>
                </c:pt>
                <c:pt idx="47">
                  <c:v>1771</c:v>
                </c:pt>
                <c:pt idx="48">
                  <c:v>1772</c:v>
                </c:pt>
                <c:pt idx="49">
                  <c:v>1773</c:v>
                </c:pt>
                <c:pt idx="50">
                  <c:v>1774</c:v>
                </c:pt>
                <c:pt idx="51">
                  <c:v>1775</c:v>
                </c:pt>
                <c:pt idx="52">
                  <c:v>1776</c:v>
                </c:pt>
                <c:pt idx="53">
                  <c:v>1777</c:v>
                </c:pt>
                <c:pt idx="54">
                  <c:v>1778</c:v>
                </c:pt>
                <c:pt idx="55">
                  <c:v>1779</c:v>
                </c:pt>
                <c:pt idx="56">
                  <c:v>1780</c:v>
                </c:pt>
                <c:pt idx="57">
                  <c:v>1781</c:v>
                </c:pt>
                <c:pt idx="58">
                  <c:v>1782</c:v>
                </c:pt>
                <c:pt idx="59">
                  <c:v>1783</c:v>
                </c:pt>
                <c:pt idx="60">
                  <c:v>1784</c:v>
                </c:pt>
                <c:pt idx="61">
                  <c:v>1785</c:v>
                </c:pt>
                <c:pt idx="62">
                  <c:v>1786</c:v>
                </c:pt>
                <c:pt idx="63">
                  <c:v>1787</c:v>
                </c:pt>
                <c:pt idx="64">
                  <c:v>1788</c:v>
                </c:pt>
                <c:pt idx="65">
                  <c:v>1789</c:v>
                </c:pt>
                <c:pt idx="66">
                  <c:v>1790</c:v>
                </c:pt>
                <c:pt idx="67">
                  <c:v>1791</c:v>
                </c:pt>
                <c:pt idx="68">
                  <c:v>1792</c:v>
                </c:pt>
                <c:pt idx="69">
                  <c:v>1793</c:v>
                </c:pt>
              </c:numCache>
            </c:numRef>
          </c:cat>
          <c:val>
            <c:numRef>
              <c:f>'Age districutions'!$L$2:$L$71</c:f>
              <c:numCache>
                <c:formatCode>General</c:formatCode>
                <c:ptCount val="70"/>
                <c:pt idx="3" formatCode="0%">
                  <c:v>0.37459796151763897</c:v>
                </c:pt>
                <c:pt idx="4" formatCode="0%">
                  <c:v>0.38764600226397233</c:v>
                </c:pt>
                <c:pt idx="5" formatCode="0%">
                  <c:v>0.38085152689806845</c:v>
                </c:pt>
                <c:pt idx="6" formatCode="0%">
                  <c:v>0.38915843226891239</c:v>
                </c:pt>
                <c:pt idx="7" formatCode="0%">
                  <c:v>0.38900508376046733</c:v>
                </c:pt>
                <c:pt idx="8" formatCode="0%">
                  <c:v>0.39831443566616748</c:v>
                </c:pt>
                <c:pt idx="9" formatCode="0%">
                  <c:v>0.38889351950367795</c:v>
                </c:pt>
                <c:pt idx="10" formatCode="0%">
                  <c:v>0.38929814618615383</c:v>
                </c:pt>
                <c:pt idx="11" formatCode="0%">
                  <c:v>0.38751236757587676</c:v>
                </c:pt>
                <c:pt idx="12" formatCode="0%">
                  <c:v>0.38575315921963382</c:v>
                </c:pt>
                <c:pt idx="13" formatCode="0%">
                  <c:v>0.37605509258039044</c:v>
                </c:pt>
                <c:pt idx="14" formatCode="0%">
                  <c:v>0.37005456389945285</c:v>
                </c:pt>
                <c:pt idx="15" formatCode="0%">
                  <c:v>0.38039474796178435</c:v>
                </c:pt>
                <c:pt idx="16" formatCode="0%">
                  <c:v>0.37460089392849438</c:v>
                </c:pt>
                <c:pt idx="17" formatCode="0%">
                  <c:v>0.37108468160301417</c:v>
                </c:pt>
                <c:pt idx="18" formatCode="0%">
                  <c:v>0.36917037645678646</c:v>
                </c:pt>
                <c:pt idx="19" formatCode="0%">
                  <c:v>0.37998857881353487</c:v>
                </c:pt>
                <c:pt idx="20" formatCode="0%">
                  <c:v>0.36605334461251771</c:v>
                </c:pt>
                <c:pt idx="21" formatCode="0%">
                  <c:v>0.36127973983891298</c:v>
                </c:pt>
                <c:pt idx="22" formatCode="0%">
                  <c:v>0.36644114134468248</c:v>
                </c:pt>
                <c:pt idx="23" formatCode="0%">
                  <c:v>0.36707121173831692</c:v>
                </c:pt>
                <c:pt idx="24" formatCode="0%">
                  <c:v>0.36994584575482115</c:v>
                </c:pt>
                <c:pt idx="25" formatCode="0%">
                  <c:v>0.37043346766029694</c:v>
                </c:pt>
                <c:pt idx="26" formatCode="0%">
                  <c:v>0.37568934877824706</c:v>
                </c:pt>
                <c:pt idx="27" formatCode="0%">
                  <c:v>0.36843932799859336</c:v>
                </c:pt>
                <c:pt idx="28" formatCode="0%">
                  <c:v>0.37563102056283199</c:v>
                </c:pt>
                <c:pt idx="29" formatCode="0%">
                  <c:v>0.36467871608234548</c:v>
                </c:pt>
                <c:pt idx="30" formatCode="0%">
                  <c:v>0.3597389895014293</c:v>
                </c:pt>
                <c:pt idx="31" formatCode="0%">
                  <c:v>0.34728893410069844</c:v>
                </c:pt>
                <c:pt idx="32" formatCode="0%">
                  <c:v>0.341108479335338</c:v>
                </c:pt>
                <c:pt idx="33" formatCode="0%">
                  <c:v>0.32775479454805001</c:v>
                </c:pt>
                <c:pt idx="34" formatCode="0%">
                  <c:v>0.32772605109096892</c:v>
                </c:pt>
                <c:pt idx="35" formatCode="0%">
                  <c:v>0.32240397309030389</c:v>
                </c:pt>
                <c:pt idx="36" formatCode="0%">
                  <c:v>0.33326019994343464</c:v>
                </c:pt>
                <c:pt idx="37" formatCode="0%">
                  <c:v>0.34953146761656978</c:v>
                </c:pt>
                <c:pt idx="38" formatCode="0%">
                  <c:v>0.35307364086229731</c:v>
                </c:pt>
                <c:pt idx="39" formatCode="0%">
                  <c:v>0.3598588846040654</c:v>
                </c:pt>
                <c:pt idx="40" formatCode="0%">
                  <c:v>0.371009431779457</c:v>
                </c:pt>
                <c:pt idx="41" formatCode="0%">
                  <c:v>0.38433753148015631</c:v>
                </c:pt>
                <c:pt idx="42" formatCode="0%">
                  <c:v>0.38177048821620624</c:v>
                </c:pt>
                <c:pt idx="43" formatCode="0%">
                  <c:v>0.38181548627310824</c:v>
                </c:pt>
                <c:pt idx="44" formatCode="0%">
                  <c:v>0.39353265799028037</c:v>
                </c:pt>
                <c:pt idx="45" formatCode="0%">
                  <c:v>0.39770302178797273</c:v>
                </c:pt>
                <c:pt idx="46" formatCode="0%">
                  <c:v>0.4017672444586935</c:v>
                </c:pt>
                <c:pt idx="47" formatCode="0%">
                  <c:v>0.40163035885956677</c:v>
                </c:pt>
                <c:pt idx="48" formatCode="0%">
                  <c:v>0.42154564695994368</c:v>
                </c:pt>
                <c:pt idx="49" formatCode="0%">
                  <c:v>0.41763453584883131</c:v>
                </c:pt>
                <c:pt idx="50" formatCode="0%">
                  <c:v>0.41644738368441714</c:v>
                </c:pt>
                <c:pt idx="51" formatCode="0%">
                  <c:v>0.40776720964143209</c:v>
                </c:pt>
                <c:pt idx="52" formatCode="0%">
                  <c:v>0.40633493049118674</c:v>
                </c:pt>
                <c:pt idx="53" formatCode="0%">
                  <c:v>0.40322694156073657</c:v>
                </c:pt>
                <c:pt idx="54" formatCode="0%">
                  <c:v>0.40766092848884228</c:v>
                </c:pt>
                <c:pt idx="55" formatCode="0%">
                  <c:v>0.40881249576713008</c:v>
                </c:pt>
                <c:pt idx="56" formatCode="0%">
                  <c:v>0.39795365346334238</c:v>
                </c:pt>
                <c:pt idx="57" formatCode="0%">
                  <c:v>0.39773412924847851</c:v>
                </c:pt>
                <c:pt idx="58" formatCode="0%">
                  <c:v>0.37974320083790852</c:v>
                </c:pt>
                <c:pt idx="59" formatCode="0%">
                  <c:v>0.36665748734179837</c:v>
                </c:pt>
                <c:pt idx="60" formatCode="0%">
                  <c:v>0.35175602337783585</c:v>
                </c:pt>
                <c:pt idx="61" formatCode="0%">
                  <c:v>0.36066537520754238</c:v>
                </c:pt>
                <c:pt idx="62" formatCode="0%">
                  <c:v>0.371971219322003</c:v>
                </c:pt>
                <c:pt idx="63" formatCode="0%">
                  <c:v>0.37221645606978432</c:v>
                </c:pt>
                <c:pt idx="64" formatCode="0%">
                  <c:v>0.36851666748627665</c:v>
                </c:pt>
                <c:pt idx="65" formatCode="0%">
                  <c:v>0.3931379084455438</c:v>
                </c:pt>
                <c:pt idx="66" formatCode="0%">
                  <c:v>0.36739110901453381</c:v>
                </c:pt>
                <c:pt idx="67" formatCode="0%">
                  <c:v>0.37260447878539782</c:v>
                </c:pt>
                <c:pt idx="68" formatCode="0%">
                  <c:v>0.37584331777999425</c:v>
                </c:pt>
                <c:pt idx="69" formatCode="0%">
                  <c:v>0.29061604505272032</c:v>
                </c:pt>
              </c:numCache>
            </c:numRef>
          </c:val>
        </c:ser>
        <c:marker val="1"/>
        <c:axId val="73207808"/>
        <c:axId val="73209344"/>
      </c:lineChart>
      <c:catAx>
        <c:axId val="73207808"/>
        <c:scaling>
          <c:orientation val="minMax"/>
        </c:scaling>
        <c:axPos val="b"/>
        <c:numFmt formatCode="General" sourceLinked="1"/>
        <c:tickLblPos val="nextTo"/>
        <c:crossAx val="73209344"/>
        <c:crosses val="autoZero"/>
        <c:auto val="1"/>
        <c:lblAlgn val="ctr"/>
        <c:lblOffset val="100"/>
        <c:tickLblSkip val="10"/>
      </c:catAx>
      <c:valAx>
        <c:axId val="73209344"/>
        <c:scaling>
          <c:orientation val="minMax"/>
          <c:min val="0.2"/>
        </c:scaling>
        <c:axPos val="l"/>
        <c:majorGridlines/>
        <c:numFmt formatCode="General" sourceLinked="1"/>
        <c:tickLblPos val="nextTo"/>
        <c:crossAx val="73207808"/>
        <c:crosses val="autoZero"/>
        <c:crossBetween val="between"/>
      </c:valAx>
    </c:plotArea>
    <c:legend>
      <c:legendPos val="r"/>
      <c:layout>
        <c:manualLayout>
          <c:xMode val="edge"/>
          <c:yMode val="edge"/>
          <c:x val="0.20877948896907941"/>
          <c:y val="0.65011394917098753"/>
          <c:w val="0.58230036185346401"/>
          <c:h val="0.13417514883810255"/>
        </c:manualLayout>
      </c:layout>
      <c:spPr>
        <a:solidFill>
          <a:sysClr val="window" lastClr="FFFFFF"/>
        </a:solidFill>
        <a:ln>
          <a:solidFill>
            <a:sysClr val="windowText" lastClr="000000"/>
          </a:solidFill>
        </a:ln>
        <a:effectLst>
          <a:outerShdw blurRad="50800" dist="76200" dir="2700000" algn="tl" rotWithShape="0">
            <a:prstClr val="black">
              <a:alpha val="40000"/>
            </a:prstClr>
          </a:outerShdw>
        </a:effectLst>
      </c:spPr>
      <c:txPr>
        <a:bodyPr/>
        <a:lstStyle/>
        <a:p>
          <a:pPr>
            <a:defRPr sz="1200"/>
          </a:pPr>
          <a:endParaRPr lang="en-US"/>
        </a:p>
      </c:txPr>
    </c:legend>
    <c:plotVisOnly val="1"/>
  </c:chart>
  <c:spPr>
    <a:solidFill>
      <a:schemeClr val="bg1"/>
    </a:solidFill>
    <a:ln>
      <a:solidFill>
        <a:schemeClr val="tx1"/>
      </a:solidFill>
    </a:ln>
    <a:effectLst>
      <a:outerShdw blurRad="50800" dist="76200" dir="2700000" algn="tl" rotWithShape="0">
        <a:prstClr val="black">
          <a:alpha val="40000"/>
        </a:prstClr>
      </a:outerShdw>
    </a:effectLst>
  </c:spPr>
  <c:externalData r:id="rId1"/>
</c:chartSpace>
</file>

<file path=ppt/charts/chart18.xml><?xml version="1.0" encoding="utf-8"?>
<c:chartSpace xmlns:c="http://schemas.openxmlformats.org/drawingml/2006/chart" xmlns:a="http://schemas.openxmlformats.org/drawingml/2006/main" xmlns:r="http://schemas.openxmlformats.org/officeDocument/2006/relationships">
  <c:date1904 val="1"/>
  <c:lang val="en-GB"/>
  <c:chart>
    <c:title/>
    <c:plotArea>
      <c:layout>
        <c:manualLayout>
          <c:layoutTarget val="inner"/>
          <c:xMode val="edge"/>
          <c:yMode val="edge"/>
          <c:x val="6.1075957372798279E-2"/>
          <c:y val="0.16205571077808817"/>
          <c:w val="0.88254846156278655"/>
          <c:h val="0.73533625184897433"/>
        </c:manualLayout>
      </c:layout>
      <c:lineChart>
        <c:grouping val="standard"/>
        <c:ser>
          <c:idx val="0"/>
          <c:order val="0"/>
          <c:tx>
            <c:strRef>
              <c:f>'Age districutions'!$J$1</c:f>
              <c:strCache>
                <c:ptCount val="1"/>
                <c:pt idx="0">
                  <c:v>Sex ratio of those examined aged 15-30 five year moving average</c:v>
                </c:pt>
              </c:strCache>
            </c:strRef>
          </c:tx>
          <c:marker>
            <c:symbol val="none"/>
          </c:marker>
          <c:cat>
            <c:numRef>
              <c:f>'Age districutions'!$A$2:$A$72</c:f>
              <c:numCache>
                <c:formatCode>General</c:formatCode>
                <c:ptCount val="71"/>
                <c:pt idx="0">
                  <c:v>1724</c:v>
                </c:pt>
                <c:pt idx="1">
                  <c:v>1725</c:v>
                </c:pt>
                <c:pt idx="2">
                  <c:v>1726</c:v>
                </c:pt>
                <c:pt idx="3">
                  <c:v>1727</c:v>
                </c:pt>
                <c:pt idx="4">
                  <c:v>1728</c:v>
                </c:pt>
                <c:pt idx="5">
                  <c:v>1729</c:v>
                </c:pt>
                <c:pt idx="6">
                  <c:v>1730</c:v>
                </c:pt>
                <c:pt idx="7">
                  <c:v>1731</c:v>
                </c:pt>
                <c:pt idx="8">
                  <c:v>1732</c:v>
                </c:pt>
                <c:pt idx="9">
                  <c:v>1733</c:v>
                </c:pt>
                <c:pt idx="10">
                  <c:v>1734</c:v>
                </c:pt>
                <c:pt idx="11">
                  <c:v>1735</c:v>
                </c:pt>
                <c:pt idx="12">
                  <c:v>1736</c:v>
                </c:pt>
                <c:pt idx="13">
                  <c:v>1737</c:v>
                </c:pt>
                <c:pt idx="14">
                  <c:v>1738</c:v>
                </c:pt>
                <c:pt idx="15">
                  <c:v>1739</c:v>
                </c:pt>
                <c:pt idx="16">
                  <c:v>1740</c:v>
                </c:pt>
                <c:pt idx="17">
                  <c:v>1741</c:v>
                </c:pt>
                <c:pt idx="18">
                  <c:v>1742</c:v>
                </c:pt>
                <c:pt idx="19">
                  <c:v>1743</c:v>
                </c:pt>
                <c:pt idx="20">
                  <c:v>1744</c:v>
                </c:pt>
                <c:pt idx="21">
                  <c:v>1745</c:v>
                </c:pt>
                <c:pt idx="22">
                  <c:v>1746</c:v>
                </c:pt>
                <c:pt idx="23">
                  <c:v>1747</c:v>
                </c:pt>
                <c:pt idx="24">
                  <c:v>1748</c:v>
                </c:pt>
                <c:pt idx="25">
                  <c:v>1749</c:v>
                </c:pt>
                <c:pt idx="26">
                  <c:v>1750</c:v>
                </c:pt>
                <c:pt idx="27">
                  <c:v>1751</c:v>
                </c:pt>
                <c:pt idx="28">
                  <c:v>1752</c:v>
                </c:pt>
                <c:pt idx="29">
                  <c:v>1753</c:v>
                </c:pt>
                <c:pt idx="30">
                  <c:v>1754</c:v>
                </c:pt>
                <c:pt idx="31">
                  <c:v>1755</c:v>
                </c:pt>
                <c:pt idx="32">
                  <c:v>1756</c:v>
                </c:pt>
                <c:pt idx="33">
                  <c:v>1757</c:v>
                </c:pt>
                <c:pt idx="34">
                  <c:v>1758</c:v>
                </c:pt>
                <c:pt idx="35">
                  <c:v>1759</c:v>
                </c:pt>
                <c:pt idx="36">
                  <c:v>1760</c:v>
                </c:pt>
                <c:pt idx="37">
                  <c:v>1761</c:v>
                </c:pt>
                <c:pt idx="38">
                  <c:v>1762</c:v>
                </c:pt>
                <c:pt idx="39">
                  <c:v>1763</c:v>
                </c:pt>
                <c:pt idx="40">
                  <c:v>1764</c:v>
                </c:pt>
                <c:pt idx="41">
                  <c:v>1765</c:v>
                </c:pt>
                <c:pt idx="42">
                  <c:v>1766</c:v>
                </c:pt>
                <c:pt idx="43">
                  <c:v>1767</c:v>
                </c:pt>
                <c:pt idx="44">
                  <c:v>1768</c:v>
                </c:pt>
                <c:pt idx="45">
                  <c:v>1769</c:v>
                </c:pt>
                <c:pt idx="46">
                  <c:v>1770</c:v>
                </c:pt>
                <c:pt idx="47">
                  <c:v>1771</c:v>
                </c:pt>
                <c:pt idx="48">
                  <c:v>1772</c:v>
                </c:pt>
                <c:pt idx="49">
                  <c:v>1773</c:v>
                </c:pt>
                <c:pt idx="50">
                  <c:v>1774</c:v>
                </c:pt>
                <c:pt idx="51">
                  <c:v>1775</c:v>
                </c:pt>
                <c:pt idx="52">
                  <c:v>1776</c:v>
                </c:pt>
                <c:pt idx="53">
                  <c:v>1777</c:v>
                </c:pt>
                <c:pt idx="54">
                  <c:v>1778</c:v>
                </c:pt>
                <c:pt idx="55">
                  <c:v>1779</c:v>
                </c:pt>
                <c:pt idx="56">
                  <c:v>1780</c:v>
                </c:pt>
                <c:pt idx="57">
                  <c:v>1781</c:v>
                </c:pt>
                <c:pt idx="58">
                  <c:v>1782</c:v>
                </c:pt>
                <c:pt idx="59">
                  <c:v>1783</c:v>
                </c:pt>
                <c:pt idx="60">
                  <c:v>1784</c:v>
                </c:pt>
                <c:pt idx="61">
                  <c:v>1785</c:v>
                </c:pt>
                <c:pt idx="62">
                  <c:v>1786</c:v>
                </c:pt>
                <c:pt idx="63">
                  <c:v>1787</c:v>
                </c:pt>
                <c:pt idx="64">
                  <c:v>1788</c:v>
                </c:pt>
                <c:pt idx="65">
                  <c:v>1789</c:v>
                </c:pt>
                <c:pt idx="66">
                  <c:v>1790</c:v>
                </c:pt>
                <c:pt idx="67">
                  <c:v>1791</c:v>
                </c:pt>
                <c:pt idx="68">
                  <c:v>1792</c:v>
                </c:pt>
                <c:pt idx="69">
                  <c:v>1793</c:v>
                </c:pt>
                <c:pt idx="70">
                  <c:v>1794</c:v>
                </c:pt>
              </c:numCache>
            </c:numRef>
          </c:cat>
          <c:val>
            <c:numRef>
              <c:f>'Age districutions'!$J$2:$J$72</c:f>
              <c:numCache>
                <c:formatCode>General</c:formatCode>
                <c:ptCount val="71"/>
                <c:pt idx="3" formatCode="0">
                  <c:v>30.517374641636732</c:v>
                </c:pt>
                <c:pt idx="4" formatCode="0">
                  <c:v>28.067959032738827</c:v>
                </c:pt>
                <c:pt idx="5" formatCode="0">
                  <c:v>28.103819688476534</c:v>
                </c:pt>
                <c:pt idx="6" formatCode="0">
                  <c:v>25.575117047833587</c:v>
                </c:pt>
                <c:pt idx="7" formatCode="0">
                  <c:v>25.322148539831449</c:v>
                </c:pt>
                <c:pt idx="8" formatCode="0">
                  <c:v>22.454262019771086</c:v>
                </c:pt>
                <c:pt idx="9" formatCode="0">
                  <c:v>21.959920149610291</c:v>
                </c:pt>
                <c:pt idx="10" formatCode="0">
                  <c:v>20.64928582125216</c:v>
                </c:pt>
                <c:pt idx="11" formatCode="0">
                  <c:v>23.764069047975589</c:v>
                </c:pt>
                <c:pt idx="12" formatCode="0">
                  <c:v>24.075656195005784</c:v>
                </c:pt>
                <c:pt idx="13" formatCode="0">
                  <c:v>23.535761307284808</c:v>
                </c:pt>
                <c:pt idx="14" formatCode="0">
                  <c:v>24.428361364871886</c:v>
                </c:pt>
                <c:pt idx="15" formatCode="0">
                  <c:v>22.826705777263729</c:v>
                </c:pt>
                <c:pt idx="16" formatCode="0">
                  <c:v>19.242049692607541</c:v>
                </c:pt>
                <c:pt idx="17" formatCode="0">
                  <c:v>15.471773086888007</c:v>
                </c:pt>
                <c:pt idx="18" formatCode="0">
                  <c:v>14.67301960156737</c:v>
                </c:pt>
                <c:pt idx="19" formatCode="0">
                  <c:v>11.70215867441504</c:v>
                </c:pt>
                <c:pt idx="20" formatCode="0">
                  <c:v>10.431334555293706</c:v>
                </c:pt>
                <c:pt idx="21" formatCode="0">
                  <c:v>8.1742539452719019</c:v>
                </c:pt>
                <c:pt idx="22" formatCode="0">
                  <c:v>8.6687101849510366</c:v>
                </c:pt>
                <c:pt idx="23" formatCode="0">
                  <c:v>11.534887771594143</c:v>
                </c:pt>
                <c:pt idx="24" formatCode="0">
                  <c:v>13.468221104927448</c:v>
                </c:pt>
                <c:pt idx="25" formatCode="0">
                  <c:v>16.259289685469689</c:v>
                </c:pt>
                <c:pt idx="26" formatCode="0">
                  <c:v>19.346510780804433</c:v>
                </c:pt>
                <c:pt idx="27" formatCode="0">
                  <c:v>21.55422778875305</c:v>
                </c:pt>
                <c:pt idx="28" formatCode="0">
                  <c:v>20.510516816406927</c:v>
                </c:pt>
                <c:pt idx="29" formatCode="0">
                  <c:v>19.910996432713887</c:v>
                </c:pt>
                <c:pt idx="30" formatCode="0">
                  <c:v>16.681331360943553</c:v>
                </c:pt>
                <c:pt idx="31" formatCode="0">
                  <c:v>14.542363251013548</c:v>
                </c:pt>
                <c:pt idx="32" formatCode="0">
                  <c:v>12.470655054903474</c:v>
                </c:pt>
                <c:pt idx="33" formatCode="0">
                  <c:v>10.115798842206756</c:v>
                </c:pt>
                <c:pt idx="34" formatCode="0">
                  <c:v>9.3096967359400278</c:v>
                </c:pt>
                <c:pt idx="35" formatCode="0">
                  <c:v>11.237150505498995</c:v>
                </c:pt>
                <c:pt idx="36" formatCode="0">
                  <c:v>10.342508838039272</c:v>
                </c:pt>
                <c:pt idx="37" formatCode="0">
                  <c:v>11.029361103838786</c:v>
                </c:pt>
                <c:pt idx="38" formatCode="0">
                  <c:v>14.968083524110543</c:v>
                </c:pt>
                <c:pt idx="39" formatCode="0">
                  <c:v>16.080372680736911</c:v>
                </c:pt>
                <c:pt idx="40" formatCode="0">
                  <c:v>16.251763583835189</c:v>
                </c:pt>
                <c:pt idx="41" formatCode="0">
                  <c:v>17.597533070843834</c:v>
                </c:pt>
                <c:pt idx="42" formatCode="0">
                  <c:v>17.10238143065413</c:v>
                </c:pt>
                <c:pt idx="43" formatCode="0">
                  <c:v>13.425635966113166</c:v>
                </c:pt>
                <c:pt idx="44" formatCode="0">
                  <c:v>13.185635966113164</c:v>
                </c:pt>
                <c:pt idx="45" formatCode="0">
                  <c:v>13.355907480149074</c:v>
                </c:pt>
                <c:pt idx="46" formatCode="0">
                  <c:v>14.796743613034465</c:v>
                </c:pt>
                <c:pt idx="47" formatCode="0">
                  <c:v>15.406316243557672</c:v>
                </c:pt>
                <c:pt idx="48" formatCode="0">
                  <c:v>15.788669184734092</c:v>
                </c:pt>
                <c:pt idx="49" formatCode="0">
                  <c:v>15.86745706352206</c:v>
                </c:pt>
                <c:pt idx="50" formatCode="0">
                  <c:v>14.406445208454439</c:v>
                </c:pt>
                <c:pt idx="51" formatCode="0">
                  <c:v>12.800644425136976</c:v>
                </c:pt>
                <c:pt idx="52" formatCode="0">
                  <c:v>11.133121036630698</c:v>
                </c:pt>
                <c:pt idx="53" formatCode="0">
                  <c:v>9.455038844849982</c:v>
                </c:pt>
                <c:pt idx="54" formatCode="0">
                  <c:v>8.6101492711467724</c:v>
                </c:pt>
                <c:pt idx="55" formatCode="0">
                  <c:v>8.0804583643877574</c:v>
                </c:pt>
                <c:pt idx="56" formatCode="0">
                  <c:v>7.9457154124806424</c:v>
                </c:pt>
                <c:pt idx="57" formatCode="0">
                  <c:v>9.5889079007435019</c:v>
                </c:pt>
                <c:pt idx="58" formatCode="0">
                  <c:v>13.458348117215717</c:v>
                </c:pt>
                <c:pt idx="59" formatCode="0">
                  <c:v>16.609634997316157</c:v>
                </c:pt>
                <c:pt idx="60" formatCode="0">
                  <c:v>19.182098765432098</c:v>
                </c:pt>
                <c:pt idx="61" formatCode="0">
                  <c:v>22.593934514224362</c:v>
                </c:pt>
                <c:pt idx="62" formatCode="0">
                  <c:v>25.093934514224369</c:v>
                </c:pt>
                <c:pt idx="63" formatCode="0">
                  <c:v>23.18035426731079</c:v>
                </c:pt>
                <c:pt idx="64" formatCode="0">
                  <c:v>24.465757317419719</c:v>
                </c:pt>
                <c:pt idx="65" formatCode="0">
                  <c:v>24.145244496906887</c:v>
                </c:pt>
                <c:pt idx="66" formatCode="0">
                  <c:v>23.927853192559091</c:v>
                </c:pt>
                <c:pt idx="67" formatCode="0">
                  <c:v>21.057482822188703</c:v>
                </c:pt>
                <c:pt idx="68" formatCode="0">
                  <c:v>22.849631305513629</c:v>
                </c:pt>
                <c:pt idx="69" formatCode="0">
                  <c:v>19.681861348528031</c:v>
                </c:pt>
              </c:numCache>
            </c:numRef>
          </c:val>
        </c:ser>
        <c:marker val="1"/>
        <c:axId val="73245056"/>
        <c:axId val="73246592"/>
      </c:lineChart>
      <c:catAx>
        <c:axId val="73245056"/>
        <c:scaling>
          <c:orientation val="minMax"/>
        </c:scaling>
        <c:axPos val="b"/>
        <c:numFmt formatCode="General" sourceLinked="1"/>
        <c:tickLblPos val="nextTo"/>
        <c:crossAx val="73246592"/>
        <c:crosses val="autoZero"/>
        <c:auto val="1"/>
        <c:lblAlgn val="ctr"/>
        <c:lblOffset val="100"/>
        <c:tickLblSkip val="10"/>
      </c:catAx>
      <c:valAx>
        <c:axId val="73246592"/>
        <c:scaling>
          <c:orientation val="minMax"/>
        </c:scaling>
        <c:axPos val="l"/>
        <c:majorGridlines/>
        <c:numFmt formatCode="General" sourceLinked="1"/>
        <c:tickLblPos val="nextTo"/>
        <c:crossAx val="73245056"/>
        <c:crosses val="autoZero"/>
        <c:crossBetween val="between"/>
      </c:valAx>
    </c:plotArea>
    <c:legend>
      <c:legendPos val="r"/>
      <c:layout>
        <c:manualLayout>
          <c:xMode val="edge"/>
          <c:yMode val="edge"/>
          <c:x val="0.23478907757012418"/>
          <c:y val="0.19485663912504295"/>
          <c:w val="0.3246313458605285"/>
          <c:h val="7.4072026038297628E-2"/>
        </c:manualLayout>
      </c:layout>
      <c:spPr>
        <a:solidFill>
          <a:sysClr val="window" lastClr="FFFFFF"/>
        </a:solidFill>
        <a:ln>
          <a:solidFill>
            <a:sysClr val="windowText" lastClr="000000"/>
          </a:solidFill>
        </a:ln>
        <a:effectLst>
          <a:outerShdw blurRad="50800" dist="76200" dir="2700000" algn="tl" rotWithShape="0">
            <a:prstClr val="black">
              <a:alpha val="40000"/>
            </a:prstClr>
          </a:outerShdw>
        </a:effectLst>
      </c:spPr>
    </c:legend>
    <c:plotVisOnly val="1"/>
  </c:chart>
  <c:spPr>
    <a:solidFill>
      <a:prstClr val="white"/>
    </a:solidFill>
    <a:ln>
      <a:solidFill>
        <a:prstClr val="black"/>
      </a:solidFill>
    </a:ln>
    <a:effectLst>
      <a:outerShdw blurRad="50800" dist="76200" dir="2700000" algn="tl" rotWithShape="0">
        <a:prstClr val="black">
          <a:alpha val="40000"/>
        </a:prstClr>
      </a:outerShdw>
    </a:effectLst>
  </c:sp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en-GB"/>
  <c:chart>
    <c:plotArea>
      <c:layout>
        <c:manualLayout>
          <c:layoutTarget val="inner"/>
          <c:xMode val="edge"/>
          <c:yMode val="edge"/>
          <c:x val="7.53414581139141E-2"/>
          <c:y val="1.960682319428772E-2"/>
          <c:w val="0.88426567698146008"/>
          <c:h val="0.87499492690455594"/>
        </c:manualLayout>
      </c:layout>
      <c:lineChart>
        <c:grouping val="standard"/>
        <c:ser>
          <c:idx val="0"/>
          <c:order val="0"/>
          <c:tx>
            <c:strRef>
              <c:f>'London Bills of Mortality SR'!$E$1</c:f>
              <c:strCache>
                <c:ptCount val="1"/>
                <c:pt idx="0">
                  <c:v>Sex ratio in London Bills of Mortality</c:v>
                </c:pt>
              </c:strCache>
            </c:strRef>
          </c:tx>
          <c:marker>
            <c:symbol val="none"/>
          </c:marker>
          <c:cat>
            <c:numRef>
              <c:f>'London Bills of Mortality SR'!$A$2:$A$64</c:f>
              <c:numCache>
                <c:formatCode>General</c:formatCode>
                <c:ptCount val="63"/>
                <c:pt idx="0">
                  <c:v>1728</c:v>
                </c:pt>
                <c:pt idx="1">
                  <c:v>1729</c:v>
                </c:pt>
                <c:pt idx="2">
                  <c:v>1730</c:v>
                </c:pt>
                <c:pt idx="3">
                  <c:v>1731</c:v>
                </c:pt>
                <c:pt idx="4">
                  <c:v>1732</c:v>
                </c:pt>
                <c:pt idx="5">
                  <c:v>1733</c:v>
                </c:pt>
                <c:pt idx="6">
                  <c:v>1734</c:v>
                </c:pt>
                <c:pt idx="7">
                  <c:v>1735</c:v>
                </c:pt>
                <c:pt idx="8">
                  <c:v>1736</c:v>
                </c:pt>
                <c:pt idx="9">
                  <c:v>1737</c:v>
                </c:pt>
                <c:pt idx="10">
                  <c:v>1738</c:v>
                </c:pt>
                <c:pt idx="11">
                  <c:v>1739</c:v>
                </c:pt>
                <c:pt idx="12">
                  <c:v>1740</c:v>
                </c:pt>
                <c:pt idx="13">
                  <c:v>1741</c:v>
                </c:pt>
                <c:pt idx="14">
                  <c:v>1742</c:v>
                </c:pt>
                <c:pt idx="15">
                  <c:v>1743</c:v>
                </c:pt>
                <c:pt idx="16">
                  <c:v>1744</c:v>
                </c:pt>
                <c:pt idx="17">
                  <c:v>1745</c:v>
                </c:pt>
                <c:pt idx="18">
                  <c:v>1746</c:v>
                </c:pt>
                <c:pt idx="19">
                  <c:v>1747</c:v>
                </c:pt>
                <c:pt idx="20">
                  <c:v>1748</c:v>
                </c:pt>
                <c:pt idx="21">
                  <c:v>1749</c:v>
                </c:pt>
                <c:pt idx="22">
                  <c:v>1750</c:v>
                </c:pt>
                <c:pt idx="23">
                  <c:v>1751</c:v>
                </c:pt>
                <c:pt idx="24">
                  <c:v>1752</c:v>
                </c:pt>
                <c:pt idx="25">
                  <c:v>1753</c:v>
                </c:pt>
                <c:pt idx="26">
                  <c:v>1754</c:v>
                </c:pt>
                <c:pt idx="27">
                  <c:v>1755</c:v>
                </c:pt>
                <c:pt idx="28">
                  <c:v>1756</c:v>
                </c:pt>
                <c:pt idx="29">
                  <c:v>1757</c:v>
                </c:pt>
                <c:pt idx="30">
                  <c:v>1758</c:v>
                </c:pt>
                <c:pt idx="31">
                  <c:v>1759</c:v>
                </c:pt>
                <c:pt idx="32">
                  <c:v>1760</c:v>
                </c:pt>
                <c:pt idx="33">
                  <c:v>1761</c:v>
                </c:pt>
                <c:pt idx="34">
                  <c:v>1762</c:v>
                </c:pt>
                <c:pt idx="35">
                  <c:v>1763</c:v>
                </c:pt>
                <c:pt idx="36">
                  <c:v>1764</c:v>
                </c:pt>
                <c:pt idx="37">
                  <c:v>1765</c:v>
                </c:pt>
                <c:pt idx="38">
                  <c:v>1766</c:v>
                </c:pt>
                <c:pt idx="39">
                  <c:v>1767</c:v>
                </c:pt>
                <c:pt idx="40">
                  <c:v>1768</c:v>
                </c:pt>
                <c:pt idx="41">
                  <c:v>1769</c:v>
                </c:pt>
                <c:pt idx="42">
                  <c:v>1770</c:v>
                </c:pt>
                <c:pt idx="43">
                  <c:v>1771</c:v>
                </c:pt>
                <c:pt idx="44">
                  <c:v>1772</c:v>
                </c:pt>
                <c:pt idx="45">
                  <c:v>1773</c:v>
                </c:pt>
                <c:pt idx="46">
                  <c:v>1774</c:v>
                </c:pt>
                <c:pt idx="47">
                  <c:v>1775</c:v>
                </c:pt>
                <c:pt idx="48">
                  <c:v>1776</c:v>
                </c:pt>
                <c:pt idx="49">
                  <c:v>1777</c:v>
                </c:pt>
                <c:pt idx="50">
                  <c:v>1778</c:v>
                </c:pt>
                <c:pt idx="51">
                  <c:v>1779</c:v>
                </c:pt>
                <c:pt idx="52">
                  <c:v>1780</c:v>
                </c:pt>
                <c:pt idx="53">
                  <c:v>1781</c:v>
                </c:pt>
                <c:pt idx="54">
                  <c:v>1782</c:v>
                </c:pt>
                <c:pt idx="55">
                  <c:v>1783</c:v>
                </c:pt>
                <c:pt idx="56">
                  <c:v>1784</c:v>
                </c:pt>
                <c:pt idx="57">
                  <c:v>1785</c:v>
                </c:pt>
                <c:pt idx="58">
                  <c:v>1786</c:v>
                </c:pt>
                <c:pt idx="59">
                  <c:v>1787</c:v>
                </c:pt>
                <c:pt idx="60">
                  <c:v>1788</c:v>
                </c:pt>
                <c:pt idx="61">
                  <c:v>1789</c:v>
                </c:pt>
                <c:pt idx="62">
                  <c:v>1790</c:v>
                </c:pt>
              </c:numCache>
            </c:numRef>
          </c:cat>
          <c:val>
            <c:numRef>
              <c:f>'London Bills of Mortality SR'!$E$2:$E$64</c:f>
              <c:numCache>
                <c:formatCode>0</c:formatCode>
                <c:ptCount val="63"/>
                <c:pt idx="0">
                  <c:v>94.857062780269061</c:v>
                </c:pt>
                <c:pt idx="1">
                  <c:v>100.49919050188883</c:v>
                </c:pt>
                <c:pt idx="2">
                  <c:v>98.892604979561483</c:v>
                </c:pt>
                <c:pt idx="3">
                  <c:v>99.636478583847008</c:v>
                </c:pt>
                <c:pt idx="4">
                  <c:v>99.589848756728756</c:v>
                </c:pt>
                <c:pt idx="5">
                  <c:v>96.709508108471624</c:v>
                </c:pt>
                <c:pt idx="6">
                  <c:v>99.770044458071439</c:v>
                </c:pt>
                <c:pt idx="7">
                  <c:v>98.817467691527995</c:v>
                </c:pt>
                <c:pt idx="8">
                  <c:v>98.624513898890953</c:v>
                </c:pt>
                <c:pt idx="9">
                  <c:v>96.865492110662714</c:v>
                </c:pt>
                <c:pt idx="10">
                  <c:v>97.514340344168261</c:v>
                </c:pt>
                <c:pt idx="11">
                  <c:v>95.390288875230482</c:v>
                </c:pt>
                <c:pt idx="12">
                  <c:v>94.685959812965777</c:v>
                </c:pt>
                <c:pt idx="13">
                  <c:v>92.582614942528679</c:v>
                </c:pt>
                <c:pt idx="14">
                  <c:v>97.46371605115678</c:v>
                </c:pt>
                <c:pt idx="15">
                  <c:v>93.563253706121813</c:v>
                </c:pt>
                <c:pt idx="16">
                  <c:v>96.9980879541109</c:v>
                </c:pt>
                <c:pt idx="17">
                  <c:v>96.675286294791064</c:v>
                </c:pt>
                <c:pt idx="18">
                  <c:v>95.725010426803749</c:v>
                </c:pt>
                <c:pt idx="19">
                  <c:v>94.952970864877273</c:v>
                </c:pt>
                <c:pt idx="20">
                  <c:v>98.000829531314807</c:v>
                </c:pt>
                <c:pt idx="21">
                  <c:v>98.521745895899642</c:v>
                </c:pt>
                <c:pt idx="22">
                  <c:v>97.972465581977644</c:v>
                </c:pt>
                <c:pt idx="23">
                  <c:v>96.725605762933853</c:v>
                </c:pt>
                <c:pt idx="24">
                  <c:v>101.24766676490844</c:v>
                </c:pt>
                <c:pt idx="25">
                  <c:v>96.975270795013287</c:v>
                </c:pt>
                <c:pt idx="26">
                  <c:v>96.808879639264589</c:v>
                </c:pt>
                <c:pt idx="27">
                  <c:v>96.776800143652139</c:v>
                </c:pt>
                <c:pt idx="28">
                  <c:v>97.128825085001878</c:v>
                </c:pt>
                <c:pt idx="29">
                  <c:v>103.13572245520395</c:v>
                </c:pt>
                <c:pt idx="30">
                  <c:v>103.30827067669152</c:v>
                </c:pt>
                <c:pt idx="31">
                  <c:v>102.41610738255034</c:v>
                </c:pt>
                <c:pt idx="32">
                  <c:v>100.40424456796374</c:v>
                </c:pt>
                <c:pt idx="33">
                  <c:v>102.62626262626263</c:v>
                </c:pt>
                <c:pt idx="34">
                  <c:v>99.062381852551539</c:v>
                </c:pt>
                <c:pt idx="35">
                  <c:v>101.16189596799016</c:v>
                </c:pt>
                <c:pt idx="36">
                  <c:v>98.324643131891619</c:v>
                </c:pt>
                <c:pt idx="37">
                  <c:v>97.85367515543804</c:v>
                </c:pt>
                <c:pt idx="38">
                  <c:v>96.040009838484664</c:v>
                </c:pt>
                <c:pt idx="39">
                  <c:v>100</c:v>
                </c:pt>
                <c:pt idx="40">
                  <c:v>105.46718817905258</c:v>
                </c:pt>
                <c:pt idx="41">
                  <c:v>102.02515257998877</c:v>
                </c:pt>
                <c:pt idx="42">
                  <c:v>99.875267284390603</c:v>
                </c:pt>
                <c:pt idx="43">
                  <c:v>100.57095496822912</c:v>
                </c:pt>
                <c:pt idx="44">
                  <c:v>102.46347528753498</c:v>
                </c:pt>
                <c:pt idx="45">
                  <c:v>100.20338356291023</c:v>
                </c:pt>
                <c:pt idx="46">
                  <c:v>98.554858338087058</c:v>
                </c:pt>
                <c:pt idx="47">
                  <c:v>97.554871005005779</c:v>
                </c:pt>
                <c:pt idx="48">
                  <c:v>99.476384961776105</c:v>
                </c:pt>
                <c:pt idx="49">
                  <c:v>101.7464983572539</c:v>
                </c:pt>
                <c:pt idx="50">
                  <c:v>100.69854388036212</c:v>
                </c:pt>
                <c:pt idx="51">
                  <c:v>99.960830395613002</c:v>
                </c:pt>
                <c:pt idx="52">
                  <c:v>98.981670061099791</c:v>
                </c:pt>
                <c:pt idx="53">
                  <c:v>102.83055827619967</c:v>
                </c:pt>
                <c:pt idx="54">
                  <c:v>103.91487424604543</c:v>
                </c:pt>
                <c:pt idx="55">
                  <c:v>104.6349069792452</c:v>
                </c:pt>
                <c:pt idx="56">
                  <c:v>107.32643330619827</c:v>
                </c:pt>
                <c:pt idx="57">
                  <c:v>99.736064189189193</c:v>
                </c:pt>
                <c:pt idx="58">
                  <c:v>100.5097539456916</c:v>
                </c:pt>
                <c:pt idx="59">
                  <c:v>103.07514693534844</c:v>
                </c:pt>
                <c:pt idx="60">
                  <c:v>102.3317925012839</c:v>
                </c:pt>
                <c:pt idx="61">
                  <c:v>104.66561451962905</c:v>
                </c:pt>
                <c:pt idx="62">
                  <c:v>103.91137237169335</c:v>
                </c:pt>
              </c:numCache>
            </c:numRef>
          </c:val>
        </c:ser>
        <c:ser>
          <c:idx val="1"/>
          <c:order val="1"/>
          <c:tx>
            <c:strRef>
              <c:f>'London Bills of Mortality SR'!$H$1</c:f>
              <c:strCache>
                <c:ptCount val="1"/>
                <c:pt idx="0">
                  <c:v>Middlesex sex ratios at burial from Rickman PR sample</c:v>
                </c:pt>
              </c:strCache>
            </c:strRef>
          </c:tx>
          <c:spPr>
            <a:ln>
              <a:solidFill>
                <a:schemeClr val="bg1"/>
              </a:solidFill>
            </a:ln>
          </c:spPr>
          <c:marker>
            <c:symbol val="square"/>
            <c:size val="6"/>
            <c:spPr>
              <a:solidFill>
                <a:schemeClr val="tx1">
                  <a:lumMod val="95000"/>
                  <a:lumOff val="5000"/>
                </a:schemeClr>
              </a:solidFill>
            </c:spPr>
          </c:marker>
          <c:cat>
            <c:numRef>
              <c:f>'London Bills of Mortality SR'!$A$2:$A$64</c:f>
              <c:numCache>
                <c:formatCode>General</c:formatCode>
                <c:ptCount val="63"/>
                <c:pt idx="0">
                  <c:v>1728</c:v>
                </c:pt>
                <c:pt idx="1">
                  <c:v>1729</c:v>
                </c:pt>
                <c:pt idx="2">
                  <c:v>1730</c:v>
                </c:pt>
                <c:pt idx="3">
                  <c:v>1731</c:v>
                </c:pt>
                <c:pt idx="4">
                  <c:v>1732</c:v>
                </c:pt>
                <c:pt idx="5">
                  <c:v>1733</c:v>
                </c:pt>
                <c:pt idx="6">
                  <c:v>1734</c:v>
                </c:pt>
                <c:pt idx="7">
                  <c:v>1735</c:v>
                </c:pt>
                <c:pt idx="8">
                  <c:v>1736</c:v>
                </c:pt>
                <c:pt idx="9">
                  <c:v>1737</c:v>
                </c:pt>
                <c:pt idx="10">
                  <c:v>1738</c:v>
                </c:pt>
                <c:pt idx="11">
                  <c:v>1739</c:v>
                </c:pt>
                <c:pt idx="12">
                  <c:v>1740</c:v>
                </c:pt>
                <c:pt idx="13">
                  <c:v>1741</c:v>
                </c:pt>
                <c:pt idx="14">
                  <c:v>1742</c:v>
                </c:pt>
                <c:pt idx="15">
                  <c:v>1743</c:v>
                </c:pt>
                <c:pt idx="16">
                  <c:v>1744</c:v>
                </c:pt>
                <c:pt idx="17">
                  <c:v>1745</c:v>
                </c:pt>
                <c:pt idx="18">
                  <c:v>1746</c:v>
                </c:pt>
                <c:pt idx="19">
                  <c:v>1747</c:v>
                </c:pt>
                <c:pt idx="20">
                  <c:v>1748</c:v>
                </c:pt>
                <c:pt idx="21">
                  <c:v>1749</c:v>
                </c:pt>
                <c:pt idx="22">
                  <c:v>1750</c:v>
                </c:pt>
                <c:pt idx="23">
                  <c:v>1751</c:v>
                </c:pt>
                <c:pt idx="24">
                  <c:v>1752</c:v>
                </c:pt>
                <c:pt idx="25">
                  <c:v>1753</c:v>
                </c:pt>
                <c:pt idx="26">
                  <c:v>1754</c:v>
                </c:pt>
                <c:pt idx="27">
                  <c:v>1755</c:v>
                </c:pt>
                <c:pt idx="28">
                  <c:v>1756</c:v>
                </c:pt>
                <c:pt idx="29">
                  <c:v>1757</c:v>
                </c:pt>
                <c:pt idx="30">
                  <c:v>1758</c:v>
                </c:pt>
                <c:pt idx="31">
                  <c:v>1759</c:v>
                </c:pt>
                <c:pt idx="32">
                  <c:v>1760</c:v>
                </c:pt>
                <c:pt idx="33">
                  <c:v>1761</c:v>
                </c:pt>
                <c:pt idx="34">
                  <c:v>1762</c:v>
                </c:pt>
                <c:pt idx="35">
                  <c:v>1763</c:v>
                </c:pt>
                <c:pt idx="36">
                  <c:v>1764</c:v>
                </c:pt>
                <c:pt idx="37">
                  <c:v>1765</c:v>
                </c:pt>
                <c:pt idx="38">
                  <c:v>1766</c:v>
                </c:pt>
                <c:pt idx="39">
                  <c:v>1767</c:v>
                </c:pt>
                <c:pt idx="40">
                  <c:v>1768</c:v>
                </c:pt>
                <c:pt idx="41">
                  <c:v>1769</c:v>
                </c:pt>
                <c:pt idx="42">
                  <c:v>1770</c:v>
                </c:pt>
                <c:pt idx="43">
                  <c:v>1771</c:v>
                </c:pt>
                <c:pt idx="44">
                  <c:v>1772</c:v>
                </c:pt>
                <c:pt idx="45">
                  <c:v>1773</c:v>
                </c:pt>
                <c:pt idx="46">
                  <c:v>1774</c:v>
                </c:pt>
                <c:pt idx="47">
                  <c:v>1775</c:v>
                </c:pt>
                <c:pt idx="48">
                  <c:v>1776</c:v>
                </c:pt>
                <c:pt idx="49">
                  <c:v>1777</c:v>
                </c:pt>
                <c:pt idx="50">
                  <c:v>1778</c:v>
                </c:pt>
                <c:pt idx="51">
                  <c:v>1779</c:v>
                </c:pt>
                <c:pt idx="52">
                  <c:v>1780</c:v>
                </c:pt>
                <c:pt idx="53">
                  <c:v>1781</c:v>
                </c:pt>
                <c:pt idx="54">
                  <c:v>1782</c:v>
                </c:pt>
                <c:pt idx="55">
                  <c:v>1783</c:v>
                </c:pt>
                <c:pt idx="56">
                  <c:v>1784</c:v>
                </c:pt>
                <c:pt idx="57">
                  <c:v>1785</c:v>
                </c:pt>
                <c:pt idx="58">
                  <c:v>1786</c:v>
                </c:pt>
                <c:pt idx="59">
                  <c:v>1787</c:v>
                </c:pt>
                <c:pt idx="60">
                  <c:v>1788</c:v>
                </c:pt>
                <c:pt idx="61">
                  <c:v>1789</c:v>
                </c:pt>
                <c:pt idx="62">
                  <c:v>1790</c:v>
                </c:pt>
              </c:numCache>
            </c:numRef>
          </c:cat>
          <c:val>
            <c:numRef>
              <c:f>'London Bills of Mortality SR'!$H$2:$H$64</c:f>
              <c:numCache>
                <c:formatCode>General</c:formatCode>
                <c:ptCount val="63"/>
                <c:pt idx="2" formatCode="0">
                  <c:v>94.210000000000022</c:v>
                </c:pt>
                <c:pt idx="12" formatCode="0">
                  <c:v>97.54</c:v>
                </c:pt>
                <c:pt idx="22" formatCode="0">
                  <c:v>96.61</c:v>
                </c:pt>
                <c:pt idx="32" formatCode="0">
                  <c:v>99.3</c:v>
                </c:pt>
                <c:pt idx="42" formatCode="0">
                  <c:v>102.64999999999999</c:v>
                </c:pt>
                <c:pt idx="52" formatCode="0">
                  <c:v>92.32</c:v>
                </c:pt>
                <c:pt idx="57" formatCode="0">
                  <c:v>102.96000000000002</c:v>
                </c:pt>
              </c:numCache>
            </c:numRef>
          </c:val>
        </c:ser>
        <c:marker val="1"/>
        <c:axId val="67109248"/>
        <c:axId val="67111168"/>
      </c:lineChart>
      <c:catAx>
        <c:axId val="67109248"/>
        <c:scaling>
          <c:orientation val="minMax"/>
        </c:scaling>
        <c:axPos val="b"/>
        <c:numFmt formatCode="General" sourceLinked="1"/>
        <c:tickLblPos val="nextTo"/>
        <c:crossAx val="67111168"/>
        <c:crosses val="autoZero"/>
        <c:auto val="1"/>
        <c:lblAlgn val="ctr"/>
        <c:lblOffset val="100"/>
        <c:tickLblSkip val="10"/>
      </c:catAx>
      <c:valAx>
        <c:axId val="67111168"/>
        <c:scaling>
          <c:orientation val="minMax"/>
        </c:scaling>
        <c:axPos val="l"/>
        <c:majorGridlines/>
        <c:numFmt formatCode="0" sourceLinked="1"/>
        <c:tickLblPos val="nextTo"/>
        <c:crossAx val="67109248"/>
        <c:crosses val="autoZero"/>
        <c:crossBetween val="between"/>
      </c:valAx>
    </c:plotArea>
    <c:legend>
      <c:legendPos val="r"/>
      <c:layout>
        <c:manualLayout>
          <c:xMode val="edge"/>
          <c:yMode val="edge"/>
          <c:x val="0.20376849390641519"/>
          <c:y val="0.64754304260311191"/>
          <c:w val="0.41954318057069567"/>
          <c:h val="0.18679644255213557"/>
        </c:manualLayout>
      </c:layout>
      <c:spPr>
        <a:solidFill>
          <a:schemeClr val="bg1"/>
        </a:solidFill>
        <a:ln>
          <a:solidFill>
            <a:schemeClr val="tx1"/>
          </a:solidFill>
        </a:ln>
        <a:effectLst>
          <a:outerShdw blurRad="50800" dist="76200" dir="2700000" algn="tl" rotWithShape="0">
            <a:prstClr val="black">
              <a:alpha val="40000"/>
            </a:prstClr>
          </a:outerShdw>
        </a:effectLst>
      </c:spPr>
      <c:txPr>
        <a:bodyPr/>
        <a:lstStyle/>
        <a:p>
          <a:pPr>
            <a:defRPr sz="1200"/>
          </a:pPr>
          <a:endParaRPr lang="en-US"/>
        </a:p>
      </c:txPr>
    </c:legend>
    <c:plotVisOnly val="1"/>
  </c:chart>
  <c:spPr>
    <a:solidFill>
      <a:schemeClr val="bg1"/>
    </a:solidFill>
    <a:ln>
      <a:solidFill>
        <a:schemeClr val="tx1"/>
      </a:solidFill>
    </a:ln>
    <a:effectLst>
      <a:outerShdw blurRad="50800" dist="76200" dir="2700000" algn="tl" rotWithShape="0">
        <a:prstClr val="black">
          <a:alpha val="40000"/>
        </a:prstClr>
      </a:outerShdw>
    </a:effectLst>
  </c:sp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GB"/>
  <c:chart>
    <c:plotArea>
      <c:layout>
        <c:manualLayout>
          <c:layoutTarget val="inner"/>
          <c:xMode val="edge"/>
          <c:yMode val="edge"/>
          <c:x val="7.3698429704213003E-2"/>
          <c:y val="4.2163893832484513E-2"/>
          <c:w val="0.86398574010024443"/>
          <c:h val="0.85560210634048572"/>
        </c:manualLayout>
      </c:layout>
      <c:lineChart>
        <c:grouping val="standard"/>
        <c:ser>
          <c:idx val="0"/>
          <c:order val="0"/>
          <c:tx>
            <c:strRef>
              <c:f>'London Bills of Mortality SR'!$E$1</c:f>
              <c:strCache>
                <c:ptCount val="1"/>
                <c:pt idx="0">
                  <c:v>Sex ratio in London Bills of Mortality</c:v>
                </c:pt>
              </c:strCache>
            </c:strRef>
          </c:tx>
          <c:marker>
            <c:symbol val="none"/>
          </c:marker>
          <c:cat>
            <c:numRef>
              <c:f>'London Bills of Mortality SR'!$A$2:$A$104</c:f>
              <c:numCache>
                <c:formatCode>General</c:formatCode>
                <c:ptCount val="103"/>
                <c:pt idx="0">
                  <c:v>1728</c:v>
                </c:pt>
                <c:pt idx="1">
                  <c:v>1729</c:v>
                </c:pt>
                <c:pt idx="2">
                  <c:v>1730</c:v>
                </c:pt>
                <c:pt idx="3">
                  <c:v>1731</c:v>
                </c:pt>
                <c:pt idx="4">
                  <c:v>1732</c:v>
                </c:pt>
                <c:pt idx="5">
                  <c:v>1733</c:v>
                </c:pt>
                <c:pt idx="6">
                  <c:v>1734</c:v>
                </c:pt>
                <c:pt idx="7">
                  <c:v>1735</c:v>
                </c:pt>
                <c:pt idx="8">
                  <c:v>1736</c:v>
                </c:pt>
                <c:pt idx="9">
                  <c:v>1737</c:v>
                </c:pt>
                <c:pt idx="10">
                  <c:v>1738</c:v>
                </c:pt>
                <c:pt idx="11">
                  <c:v>1739</c:v>
                </c:pt>
                <c:pt idx="12">
                  <c:v>1740</c:v>
                </c:pt>
                <c:pt idx="13">
                  <c:v>1741</c:v>
                </c:pt>
                <c:pt idx="14">
                  <c:v>1742</c:v>
                </c:pt>
                <c:pt idx="15">
                  <c:v>1743</c:v>
                </c:pt>
                <c:pt idx="16">
                  <c:v>1744</c:v>
                </c:pt>
                <c:pt idx="17">
                  <c:v>1745</c:v>
                </c:pt>
                <c:pt idx="18">
                  <c:v>1746</c:v>
                </c:pt>
                <c:pt idx="19">
                  <c:v>1747</c:v>
                </c:pt>
                <c:pt idx="20">
                  <c:v>1748</c:v>
                </c:pt>
                <c:pt idx="21">
                  <c:v>1749</c:v>
                </c:pt>
                <c:pt idx="22">
                  <c:v>1750</c:v>
                </c:pt>
                <c:pt idx="23">
                  <c:v>1751</c:v>
                </c:pt>
                <c:pt idx="24">
                  <c:v>1752</c:v>
                </c:pt>
                <c:pt idx="25">
                  <c:v>1753</c:v>
                </c:pt>
                <c:pt idx="26">
                  <c:v>1754</c:v>
                </c:pt>
                <c:pt idx="27">
                  <c:v>1755</c:v>
                </c:pt>
                <c:pt idx="28">
                  <c:v>1756</c:v>
                </c:pt>
                <c:pt idx="29">
                  <c:v>1757</c:v>
                </c:pt>
                <c:pt idx="30">
                  <c:v>1758</c:v>
                </c:pt>
                <c:pt idx="31">
                  <c:v>1759</c:v>
                </c:pt>
                <c:pt idx="32">
                  <c:v>1760</c:v>
                </c:pt>
                <c:pt idx="33">
                  <c:v>1761</c:v>
                </c:pt>
                <c:pt idx="34">
                  <c:v>1762</c:v>
                </c:pt>
                <c:pt idx="35">
                  <c:v>1763</c:v>
                </c:pt>
                <c:pt idx="36">
                  <c:v>1764</c:v>
                </c:pt>
                <c:pt idx="37">
                  <c:v>1765</c:v>
                </c:pt>
                <c:pt idx="38">
                  <c:v>1766</c:v>
                </c:pt>
                <c:pt idx="39">
                  <c:v>1767</c:v>
                </c:pt>
                <c:pt idx="40">
                  <c:v>1768</c:v>
                </c:pt>
                <c:pt idx="41">
                  <c:v>1769</c:v>
                </c:pt>
                <c:pt idx="42">
                  <c:v>1770</c:v>
                </c:pt>
                <c:pt idx="43">
                  <c:v>1771</c:v>
                </c:pt>
                <c:pt idx="44">
                  <c:v>1772</c:v>
                </c:pt>
                <c:pt idx="45">
                  <c:v>1773</c:v>
                </c:pt>
                <c:pt idx="46">
                  <c:v>1774</c:v>
                </c:pt>
                <c:pt idx="47">
                  <c:v>1775</c:v>
                </c:pt>
                <c:pt idx="48">
                  <c:v>1776</c:v>
                </c:pt>
                <c:pt idx="49">
                  <c:v>1777</c:v>
                </c:pt>
                <c:pt idx="50">
                  <c:v>1778</c:v>
                </c:pt>
                <c:pt idx="51">
                  <c:v>1779</c:v>
                </c:pt>
                <c:pt idx="52">
                  <c:v>1780</c:v>
                </c:pt>
                <c:pt idx="53">
                  <c:v>1781</c:v>
                </c:pt>
                <c:pt idx="54">
                  <c:v>1782</c:v>
                </c:pt>
                <c:pt idx="55">
                  <c:v>1783</c:v>
                </c:pt>
                <c:pt idx="56">
                  <c:v>1784</c:v>
                </c:pt>
                <c:pt idx="57">
                  <c:v>1785</c:v>
                </c:pt>
                <c:pt idx="58">
                  <c:v>1786</c:v>
                </c:pt>
                <c:pt idx="59">
                  <c:v>1787</c:v>
                </c:pt>
                <c:pt idx="60">
                  <c:v>1788</c:v>
                </c:pt>
                <c:pt idx="61">
                  <c:v>1789</c:v>
                </c:pt>
                <c:pt idx="62">
                  <c:v>1790</c:v>
                </c:pt>
                <c:pt idx="63">
                  <c:v>1791</c:v>
                </c:pt>
                <c:pt idx="64">
                  <c:v>1792</c:v>
                </c:pt>
                <c:pt idx="65">
                  <c:v>1793</c:v>
                </c:pt>
                <c:pt idx="66">
                  <c:v>1794</c:v>
                </c:pt>
                <c:pt idx="67">
                  <c:v>1795</c:v>
                </c:pt>
                <c:pt idx="68">
                  <c:v>1796</c:v>
                </c:pt>
                <c:pt idx="69">
                  <c:v>1797</c:v>
                </c:pt>
                <c:pt idx="70">
                  <c:v>1798</c:v>
                </c:pt>
                <c:pt idx="71">
                  <c:v>1799</c:v>
                </c:pt>
                <c:pt idx="72">
                  <c:v>1800</c:v>
                </c:pt>
                <c:pt idx="73">
                  <c:v>1801</c:v>
                </c:pt>
                <c:pt idx="74">
                  <c:v>1802</c:v>
                </c:pt>
                <c:pt idx="75">
                  <c:v>1803</c:v>
                </c:pt>
                <c:pt idx="76">
                  <c:v>1804</c:v>
                </c:pt>
                <c:pt idx="77">
                  <c:v>1805</c:v>
                </c:pt>
                <c:pt idx="78">
                  <c:v>1806</c:v>
                </c:pt>
                <c:pt idx="79">
                  <c:v>1807</c:v>
                </c:pt>
                <c:pt idx="80">
                  <c:v>1808</c:v>
                </c:pt>
                <c:pt idx="81">
                  <c:v>1809</c:v>
                </c:pt>
                <c:pt idx="82">
                  <c:v>1810</c:v>
                </c:pt>
                <c:pt idx="83">
                  <c:v>1811</c:v>
                </c:pt>
                <c:pt idx="84">
                  <c:v>1812</c:v>
                </c:pt>
                <c:pt idx="85">
                  <c:v>1813</c:v>
                </c:pt>
                <c:pt idx="86">
                  <c:v>1814</c:v>
                </c:pt>
                <c:pt idx="87">
                  <c:v>1815</c:v>
                </c:pt>
                <c:pt idx="88">
                  <c:v>1816</c:v>
                </c:pt>
                <c:pt idx="89">
                  <c:v>1817</c:v>
                </c:pt>
                <c:pt idx="90">
                  <c:v>1818</c:v>
                </c:pt>
                <c:pt idx="91">
                  <c:v>1819</c:v>
                </c:pt>
                <c:pt idx="92">
                  <c:v>1820</c:v>
                </c:pt>
                <c:pt idx="93">
                  <c:v>1821</c:v>
                </c:pt>
                <c:pt idx="94">
                  <c:v>1822</c:v>
                </c:pt>
                <c:pt idx="95">
                  <c:v>1823</c:v>
                </c:pt>
                <c:pt idx="96">
                  <c:v>1824</c:v>
                </c:pt>
                <c:pt idx="97">
                  <c:v>1825</c:v>
                </c:pt>
                <c:pt idx="98">
                  <c:v>1826</c:v>
                </c:pt>
                <c:pt idx="99">
                  <c:v>1827</c:v>
                </c:pt>
                <c:pt idx="100">
                  <c:v>1828</c:v>
                </c:pt>
                <c:pt idx="101">
                  <c:v>1829</c:v>
                </c:pt>
                <c:pt idx="102">
                  <c:v>1830</c:v>
                </c:pt>
              </c:numCache>
            </c:numRef>
          </c:cat>
          <c:val>
            <c:numRef>
              <c:f>'London Bills of Mortality SR'!$E$2:$E$104</c:f>
              <c:numCache>
                <c:formatCode>0</c:formatCode>
                <c:ptCount val="103"/>
                <c:pt idx="0">
                  <c:v>94.857062780269061</c:v>
                </c:pt>
                <c:pt idx="1">
                  <c:v>100.49919050188883</c:v>
                </c:pt>
                <c:pt idx="2">
                  <c:v>98.892604979561483</c:v>
                </c:pt>
                <c:pt idx="3">
                  <c:v>99.636478583847008</c:v>
                </c:pt>
                <c:pt idx="4">
                  <c:v>99.589848756728358</c:v>
                </c:pt>
                <c:pt idx="5">
                  <c:v>96.709508108471326</c:v>
                </c:pt>
                <c:pt idx="6">
                  <c:v>99.770044458071439</c:v>
                </c:pt>
                <c:pt idx="7">
                  <c:v>98.817467691527995</c:v>
                </c:pt>
                <c:pt idx="8">
                  <c:v>98.624513898890953</c:v>
                </c:pt>
                <c:pt idx="9">
                  <c:v>96.865492110662345</c:v>
                </c:pt>
                <c:pt idx="10">
                  <c:v>97.514340344168261</c:v>
                </c:pt>
                <c:pt idx="11">
                  <c:v>95.390288875230482</c:v>
                </c:pt>
                <c:pt idx="12">
                  <c:v>94.685959812965436</c:v>
                </c:pt>
                <c:pt idx="13">
                  <c:v>92.582614942528679</c:v>
                </c:pt>
                <c:pt idx="14">
                  <c:v>97.46371605115678</c:v>
                </c:pt>
                <c:pt idx="15">
                  <c:v>93.563253706121813</c:v>
                </c:pt>
                <c:pt idx="16">
                  <c:v>96.9980879541109</c:v>
                </c:pt>
                <c:pt idx="17">
                  <c:v>96.675286294790709</c:v>
                </c:pt>
                <c:pt idx="18">
                  <c:v>95.725010426803749</c:v>
                </c:pt>
                <c:pt idx="19">
                  <c:v>94.952970864877273</c:v>
                </c:pt>
                <c:pt idx="20">
                  <c:v>98.000829531314807</c:v>
                </c:pt>
                <c:pt idx="21">
                  <c:v>98.521745895899429</c:v>
                </c:pt>
                <c:pt idx="22">
                  <c:v>97.972465581977886</c:v>
                </c:pt>
                <c:pt idx="23">
                  <c:v>96.725605762933853</c:v>
                </c:pt>
                <c:pt idx="24">
                  <c:v>101.24766676490884</c:v>
                </c:pt>
                <c:pt idx="25">
                  <c:v>96.975270795013287</c:v>
                </c:pt>
                <c:pt idx="26">
                  <c:v>96.808879639264589</c:v>
                </c:pt>
                <c:pt idx="27">
                  <c:v>96.776800143651755</c:v>
                </c:pt>
                <c:pt idx="28">
                  <c:v>97.128825085001878</c:v>
                </c:pt>
                <c:pt idx="29">
                  <c:v>103.13572245520395</c:v>
                </c:pt>
                <c:pt idx="30">
                  <c:v>103.30827067669119</c:v>
                </c:pt>
                <c:pt idx="31">
                  <c:v>102.41610738255034</c:v>
                </c:pt>
                <c:pt idx="32">
                  <c:v>100.40424456796394</c:v>
                </c:pt>
                <c:pt idx="33">
                  <c:v>102.62626262626263</c:v>
                </c:pt>
                <c:pt idx="34">
                  <c:v>99.062381852550885</c:v>
                </c:pt>
                <c:pt idx="35">
                  <c:v>101.16189596799016</c:v>
                </c:pt>
                <c:pt idx="36">
                  <c:v>98.324643131891619</c:v>
                </c:pt>
                <c:pt idx="37">
                  <c:v>97.853675155437799</c:v>
                </c:pt>
                <c:pt idx="38">
                  <c:v>96.040009838484309</c:v>
                </c:pt>
                <c:pt idx="39">
                  <c:v>100</c:v>
                </c:pt>
                <c:pt idx="40">
                  <c:v>105.46718817905258</c:v>
                </c:pt>
                <c:pt idx="41">
                  <c:v>102.02515257998857</c:v>
                </c:pt>
                <c:pt idx="42">
                  <c:v>99.875267284390603</c:v>
                </c:pt>
                <c:pt idx="43">
                  <c:v>100.57095496822912</c:v>
                </c:pt>
                <c:pt idx="44">
                  <c:v>102.46347528753498</c:v>
                </c:pt>
                <c:pt idx="45">
                  <c:v>100.20338356291023</c:v>
                </c:pt>
                <c:pt idx="46">
                  <c:v>98.554858338087058</c:v>
                </c:pt>
                <c:pt idx="47">
                  <c:v>97.554871005005779</c:v>
                </c:pt>
                <c:pt idx="48">
                  <c:v>99.476384961776105</c:v>
                </c:pt>
                <c:pt idx="49">
                  <c:v>101.7464983572537</c:v>
                </c:pt>
                <c:pt idx="50">
                  <c:v>100.69854388036212</c:v>
                </c:pt>
                <c:pt idx="51">
                  <c:v>99.960830395613002</c:v>
                </c:pt>
                <c:pt idx="52">
                  <c:v>98.981670061099791</c:v>
                </c:pt>
                <c:pt idx="53">
                  <c:v>102.83055827619945</c:v>
                </c:pt>
                <c:pt idx="54">
                  <c:v>103.91487424604563</c:v>
                </c:pt>
                <c:pt idx="55">
                  <c:v>104.6349069792454</c:v>
                </c:pt>
                <c:pt idx="56">
                  <c:v>107.32643330619807</c:v>
                </c:pt>
                <c:pt idx="57">
                  <c:v>99.736064189189193</c:v>
                </c:pt>
                <c:pt idx="58">
                  <c:v>100.5097539456916</c:v>
                </c:pt>
                <c:pt idx="59">
                  <c:v>103.07514693534844</c:v>
                </c:pt>
                <c:pt idx="60">
                  <c:v>102.3317925012837</c:v>
                </c:pt>
                <c:pt idx="61">
                  <c:v>104.66561451962905</c:v>
                </c:pt>
                <c:pt idx="62">
                  <c:v>103.91137237169335</c:v>
                </c:pt>
                <c:pt idx="63">
                  <c:v>104.29053686159207</c:v>
                </c:pt>
                <c:pt idx="64">
                  <c:v>103.41149240213346</c:v>
                </c:pt>
                <c:pt idx="65">
                  <c:v>104.85071112366893</c:v>
                </c:pt>
                <c:pt idx="66">
                  <c:v>104.36537440254868</c:v>
                </c:pt>
                <c:pt idx="67">
                  <c:v>103.62465147581963</c:v>
                </c:pt>
                <c:pt idx="68">
                  <c:v>105.06059961726559</c:v>
                </c:pt>
                <c:pt idx="69">
                  <c:v>101.65935759156042</c:v>
                </c:pt>
                <c:pt idx="70">
                  <c:v>97.530192579697513</c:v>
                </c:pt>
                <c:pt idx="71">
                  <c:v>99.537852112675495</c:v>
                </c:pt>
                <c:pt idx="72">
                  <c:v>101.23876821076456</c:v>
                </c:pt>
                <c:pt idx="73">
                  <c:v>99.464635025223927</c:v>
                </c:pt>
                <c:pt idx="74">
                  <c:v>104.20442571127555</c:v>
                </c:pt>
                <c:pt idx="75">
                  <c:v>100.16354901359446</c:v>
                </c:pt>
                <c:pt idx="76">
                  <c:v>102.03960630854975</c:v>
                </c:pt>
                <c:pt idx="77">
                  <c:v>102.10562651018265</c:v>
                </c:pt>
                <c:pt idx="78">
                  <c:v>105.6402613779663</c:v>
                </c:pt>
                <c:pt idx="79">
                  <c:v>102.85461385262225</c:v>
                </c:pt>
                <c:pt idx="80">
                  <c:v>105.16142298992392</c:v>
                </c:pt>
                <c:pt idx="81">
                  <c:v>107.35952262555941</c:v>
                </c:pt>
                <c:pt idx="82">
                  <c:v>109.79751107361319</c:v>
                </c:pt>
                <c:pt idx="83">
                  <c:v>108.47706422018349</c:v>
                </c:pt>
                <c:pt idx="84">
                  <c:v>105.584897179458</c:v>
                </c:pt>
                <c:pt idx="85">
                  <c:v>107.97214551566815</c:v>
                </c:pt>
                <c:pt idx="86">
                  <c:v>108.32982308340354</c:v>
                </c:pt>
                <c:pt idx="87">
                  <c:v>102.107873527588</c:v>
                </c:pt>
                <c:pt idx="88">
                  <c:v>98.961903829204218</c:v>
                </c:pt>
                <c:pt idx="89">
                  <c:v>100.98641167589332</c:v>
                </c:pt>
                <c:pt idx="90">
                  <c:v>100.62105477499485</c:v>
                </c:pt>
                <c:pt idx="91">
                  <c:v>101.19284294234591</c:v>
                </c:pt>
                <c:pt idx="92">
                  <c:v>102.51203684320703</c:v>
                </c:pt>
                <c:pt idx="93">
                  <c:v>103.38403880070514</c:v>
                </c:pt>
                <c:pt idx="94">
                  <c:v>101.07652952462161</c:v>
                </c:pt>
                <c:pt idx="95">
                  <c:v>103.18791946308752</c:v>
                </c:pt>
                <c:pt idx="96">
                  <c:v>109.23283705541768</c:v>
                </c:pt>
                <c:pt idx="97">
                  <c:v>106.11704734829918</c:v>
                </c:pt>
                <c:pt idx="98">
                  <c:v>101.45574534161457</c:v>
                </c:pt>
                <c:pt idx="99">
                  <c:v>102.7282648235722</c:v>
                </c:pt>
                <c:pt idx="100">
                  <c:v>104.85986599981126</c:v>
                </c:pt>
                <c:pt idx="101">
                  <c:v>104.39655921452776</c:v>
                </c:pt>
                <c:pt idx="102">
                  <c:v>105.45799715234931</c:v>
                </c:pt>
              </c:numCache>
            </c:numRef>
          </c:val>
        </c:ser>
        <c:ser>
          <c:idx val="1"/>
          <c:order val="1"/>
          <c:tx>
            <c:strRef>
              <c:f>'London Bills of Mortality SR'!$G$1</c:f>
              <c:strCache>
                <c:ptCount val="1"/>
                <c:pt idx="0">
                  <c:v>Sex Ratio in SMF 5 yr moving average</c:v>
                </c:pt>
              </c:strCache>
            </c:strRef>
          </c:tx>
          <c:marker>
            <c:symbol val="none"/>
          </c:marker>
          <c:cat>
            <c:numRef>
              <c:f>'London Bills of Mortality SR'!$A$2:$A$104</c:f>
              <c:numCache>
                <c:formatCode>General</c:formatCode>
                <c:ptCount val="103"/>
                <c:pt idx="0">
                  <c:v>1728</c:v>
                </c:pt>
                <c:pt idx="1">
                  <c:v>1729</c:v>
                </c:pt>
                <c:pt idx="2">
                  <c:v>1730</c:v>
                </c:pt>
                <c:pt idx="3">
                  <c:v>1731</c:v>
                </c:pt>
                <c:pt idx="4">
                  <c:v>1732</c:v>
                </c:pt>
                <c:pt idx="5">
                  <c:v>1733</c:v>
                </c:pt>
                <c:pt idx="6">
                  <c:v>1734</c:v>
                </c:pt>
                <c:pt idx="7">
                  <c:v>1735</c:v>
                </c:pt>
                <c:pt idx="8">
                  <c:v>1736</c:v>
                </c:pt>
                <c:pt idx="9">
                  <c:v>1737</c:v>
                </c:pt>
                <c:pt idx="10">
                  <c:v>1738</c:v>
                </c:pt>
                <c:pt idx="11">
                  <c:v>1739</c:v>
                </c:pt>
                <c:pt idx="12">
                  <c:v>1740</c:v>
                </c:pt>
                <c:pt idx="13">
                  <c:v>1741</c:v>
                </c:pt>
                <c:pt idx="14">
                  <c:v>1742</c:v>
                </c:pt>
                <c:pt idx="15">
                  <c:v>1743</c:v>
                </c:pt>
                <c:pt idx="16">
                  <c:v>1744</c:v>
                </c:pt>
                <c:pt idx="17">
                  <c:v>1745</c:v>
                </c:pt>
                <c:pt idx="18">
                  <c:v>1746</c:v>
                </c:pt>
                <c:pt idx="19">
                  <c:v>1747</c:v>
                </c:pt>
                <c:pt idx="20">
                  <c:v>1748</c:v>
                </c:pt>
                <c:pt idx="21">
                  <c:v>1749</c:v>
                </c:pt>
                <c:pt idx="22">
                  <c:v>1750</c:v>
                </c:pt>
                <c:pt idx="23">
                  <c:v>1751</c:v>
                </c:pt>
                <c:pt idx="24">
                  <c:v>1752</c:v>
                </c:pt>
                <c:pt idx="25">
                  <c:v>1753</c:v>
                </c:pt>
                <c:pt idx="26">
                  <c:v>1754</c:v>
                </c:pt>
                <c:pt idx="27">
                  <c:v>1755</c:v>
                </c:pt>
                <c:pt idx="28">
                  <c:v>1756</c:v>
                </c:pt>
                <c:pt idx="29">
                  <c:v>1757</c:v>
                </c:pt>
                <c:pt idx="30">
                  <c:v>1758</c:v>
                </c:pt>
                <c:pt idx="31">
                  <c:v>1759</c:v>
                </c:pt>
                <c:pt idx="32">
                  <c:v>1760</c:v>
                </c:pt>
                <c:pt idx="33">
                  <c:v>1761</c:v>
                </c:pt>
                <c:pt idx="34">
                  <c:v>1762</c:v>
                </c:pt>
                <c:pt idx="35">
                  <c:v>1763</c:v>
                </c:pt>
                <c:pt idx="36">
                  <c:v>1764</c:v>
                </c:pt>
                <c:pt idx="37">
                  <c:v>1765</c:v>
                </c:pt>
                <c:pt idx="38">
                  <c:v>1766</c:v>
                </c:pt>
                <c:pt idx="39">
                  <c:v>1767</c:v>
                </c:pt>
                <c:pt idx="40">
                  <c:v>1768</c:v>
                </c:pt>
                <c:pt idx="41">
                  <c:v>1769</c:v>
                </c:pt>
                <c:pt idx="42">
                  <c:v>1770</c:v>
                </c:pt>
                <c:pt idx="43">
                  <c:v>1771</c:v>
                </c:pt>
                <c:pt idx="44">
                  <c:v>1772</c:v>
                </c:pt>
                <c:pt idx="45">
                  <c:v>1773</c:v>
                </c:pt>
                <c:pt idx="46">
                  <c:v>1774</c:v>
                </c:pt>
                <c:pt idx="47">
                  <c:v>1775</c:v>
                </c:pt>
                <c:pt idx="48">
                  <c:v>1776</c:v>
                </c:pt>
                <c:pt idx="49">
                  <c:v>1777</c:v>
                </c:pt>
                <c:pt idx="50">
                  <c:v>1778</c:v>
                </c:pt>
                <c:pt idx="51">
                  <c:v>1779</c:v>
                </c:pt>
                <c:pt idx="52">
                  <c:v>1780</c:v>
                </c:pt>
                <c:pt idx="53">
                  <c:v>1781</c:v>
                </c:pt>
                <c:pt idx="54">
                  <c:v>1782</c:v>
                </c:pt>
                <c:pt idx="55">
                  <c:v>1783</c:v>
                </c:pt>
                <c:pt idx="56">
                  <c:v>1784</c:v>
                </c:pt>
                <c:pt idx="57">
                  <c:v>1785</c:v>
                </c:pt>
                <c:pt idx="58">
                  <c:v>1786</c:v>
                </c:pt>
                <c:pt idx="59">
                  <c:v>1787</c:v>
                </c:pt>
                <c:pt idx="60">
                  <c:v>1788</c:v>
                </c:pt>
                <c:pt idx="61">
                  <c:v>1789</c:v>
                </c:pt>
                <c:pt idx="62">
                  <c:v>1790</c:v>
                </c:pt>
                <c:pt idx="63">
                  <c:v>1791</c:v>
                </c:pt>
                <c:pt idx="64">
                  <c:v>1792</c:v>
                </c:pt>
                <c:pt idx="65">
                  <c:v>1793</c:v>
                </c:pt>
                <c:pt idx="66">
                  <c:v>1794</c:v>
                </c:pt>
                <c:pt idx="67">
                  <c:v>1795</c:v>
                </c:pt>
                <c:pt idx="68">
                  <c:v>1796</c:v>
                </c:pt>
                <c:pt idx="69">
                  <c:v>1797</c:v>
                </c:pt>
                <c:pt idx="70">
                  <c:v>1798</c:v>
                </c:pt>
                <c:pt idx="71">
                  <c:v>1799</c:v>
                </c:pt>
                <c:pt idx="72">
                  <c:v>1800</c:v>
                </c:pt>
                <c:pt idx="73">
                  <c:v>1801</c:v>
                </c:pt>
                <c:pt idx="74">
                  <c:v>1802</c:v>
                </c:pt>
                <c:pt idx="75">
                  <c:v>1803</c:v>
                </c:pt>
                <c:pt idx="76">
                  <c:v>1804</c:v>
                </c:pt>
                <c:pt idx="77">
                  <c:v>1805</c:v>
                </c:pt>
                <c:pt idx="78">
                  <c:v>1806</c:v>
                </c:pt>
                <c:pt idx="79">
                  <c:v>1807</c:v>
                </c:pt>
                <c:pt idx="80">
                  <c:v>1808</c:v>
                </c:pt>
                <c:pt idx="81">
                  <c:v>1809</c:v>
                </c:pt>
                <c:pt idx="82">
                  <c:v>1810</c:v>
                </c:pt>
                <c:pt idx="83">
                  <c:v>1811</c:v>
                </c:pt>
                <c:pt idx="84">
                  <c:v>1812</c:v>
                </c:pt>
                <c:pt idx="85">
                  <c:v>1813</c:v>
                </c:pt>
                <c:pt idx="86">
                  <c:v>1814</c:v>
                </c:pt>
                <c:pt idx="87">
                  <c:v>1815</c:v>
                </c:pt>
                <c:pt idx="88">
                  <c:v>1816</c:v>
                </c:pt>
                <c:pt idx="89">
                  <c:v>1817</c:v>
                </c:pt>
                <c:pt idx="90">
                  <c:v>1818</c:v>
                </c:pt>
                <c:pt idx="91">
                  <c:v>1819</c:v>
                </c:pt>
                <c:pt idx="92">
                  <c:v>1820</c:v>
                </c:pt>
                <c:pt idx="93">
                  <c:v>1821</c:v>
                </c:pt>
                <c:pt idx="94">
                  <c:v>1822</c:v>
                </c:pt>
                <c:pt idx="95">
                  <c:v>1823</c:v>
                </c:pt>
                <c:pt idx="96">
                  <c:v>1824</c:v>
                </c:pt>
                <c:pt idx="97">
                  <c:v>1825</c:v>
                </c:pt>
                <c:pt idx="98">
                  <c:v>1826</c:v>
                </c:pt>
                <c:pt idx="99">
                  <c:v>1827</c:v>
                </c:pt>
                <c:pt idx="100">
                  <c:v>1828</c:v>
                </c:pt>
                <c:pt idx="101">
                  <c:v>1829</c:v>
                </c:pt>
                <c:pt idx="102">
                  <c:v>1830</c:v>
                </c:pt>
              </c:numCache>
            </c:numRef>
          </c:cat>
          <c:val>
            <c:numRef>
              <c:f>'London Bills of Mortality SR'!$G$2:$G$104</c:f>
              <c:numCache>
                <c:formatCode>General</c:formatCode>
                <c:ptCount val="103"/>
                <c:pt idx="19" formatCode="0">
                  <c:v>87.531825566760361</c:v>
                </c:pt>
                <c:pt idx="20" formatCode="0">
                  <c:v>87.174139933193018</c:v>
                </c:pt>
                <c:pt idx="21" formatCode="0">
                  <c:v>88.285567453162344</c:v>
                </c:pt>
                <c:pt idx="22" formatCode="0">
                  <c:v>89.874959244064115</c:v>
                </c:pt>
                <c:pt idx="23" formatCode="0">
                  <c:v>87.632422292916559</c:v>
                </c:pt>
                <c:pt idx="24" formatCode="0">
                  <c:v>85.367487227981258</c:v>
                </c:pt>
                <c:pt idx="25" formatCode="0">
                  <c:v>86.103182445130599</c:v>
                </c:pt>
                <c:pt idx="26" formatCode="0">
                  <c:v>82.656745450319349</c:v>
                </c:pt>
                <c:pt idx="27" formatCode="0">
                  <c:v>83.563865821357297</c:v>
                </c:pt>
                <c:pt idx="28" formatCode="0">
                  <c:v>86.695694968512427</c:v>
                </c:pt>
                <c:pt idx="29" formatCode="0">
                  <c:v>89.699534894488863</c:v>
                </c:pt>
                <c:pt idx="30" formatCode="0">
                  <c:v>88.488906089710127</c:v>
                </c:pt>
                <c:pt idx="31" formatCode="0">
                  <c:v>90.786347851885395</c:v>
                </c:pt>
                <c:pt idx="32" formatCode="0">
                  <c:v>88.615365680903764</c:v>
                </c:pt>
                <c:pt idx="33" formatCode="0">
                  <c:v>88.714221444896026</c:v>
                </c:pt>
                <c:pt idx="34" formatCode="0">
                  <c:v>89.025878924737526</c:v>
                </c:pt>
                <c:pt idx="35" formatCode="0">
                  <c:v>91.001526138428218</c:v>
                </c:pt>
                <c:pt idx="36" formatCode="0">
                  <c:v>91.796573556763278</c:v>
                </c:pt>
                <c:pt idx="37" formatCode="0">
                  <c:v>93.241255648928188</c:v>
                </c:pt>
                <c:pt idx="38" formatCode="0">
                  <c:v>93.562189989883365</c:v>
                </c:pt>
                <c:pt idx="39" formatCode="0">
                  <c:v>94.686698274773278</c:v>
                </c:pt>
                <c:pt idx="40" formatCode="0">
                  <c:v>92.982342627850358</c:v>
                </c:pt>
                <c:pt idx="41" formatCode="0">
                  <c:v>93.047874656797177</c:v>
                </c:pt>
                <c:pt idx="42" formatCode="0">
                  <c:v>94.338499299939798</c:v>
                </c:pt>
                <c:pt idx="43" formatCode="0">
                  <c:v>93.369371013999782</c:v>
                </c:pt>
                <c:pt idx="44" formatCode="0">
                  <c:v>91.849914870206604</c:v>
                </c:pt>
                <c:pt idx="45" formatCode="0">
                  <c:v>93.212650629399334</c:v>
                </c:pt>
                <c:pt idx="46" formatCode="0">
                  <c:v>94.206511588416575</c:v>
                </c:pt>
                <c:pt idx="47" formatCode="0">
                  <c:v>95.215923022606773</c:v>
                </c:pt>
                <c:pt idx="48" formatCode="0">
                  <c:v>95.738993948247966</c:v>
                </c:pt>
                <c:pt idx="49" formatCode="0">
                  <c:v>97.202126323054188</c:v>
                </c:pt>
                <c:pt idx="50" formatCode="0">
                  <c:v>94.964791286868603</c:v>
                </c:pt>
                <c:pt idx="51" formatCode="0">
                  <c:v>93.23886380247275</c:v>
                </c:pt>
                <c:pt idx="52" formatCode="0">
                  <c:v>89.259128006653427</c:v>
                </c:pt>
                <c:pt idx="53" formatCode="0">
                  <c:v>92.087600107537739</c:v>
                </c:pt>
                <c:pt idx="54" formatCode="0">
                  <c:v>91.006360519600449</c:v>
                </c:pt>
                <c:pt idx="55" formatCode="0">
                  <c:v>95.364385210958389</c:v>
                </c:pt>
                <c:pt idx="56" formatCode="0">
                  <c:v>96.574244198990215</c:v>
                </c:pt>
                <c:pt idx="57" formatCode="0">
                  <c:v>98.553419145337926</c:v>
                </c:pt>
                <c:pt idx="58" formatCode="0">
                  <c:v>95.061559127391476</c:v>
                </c:pt>
                <c:pt idx="59" formatCode="0">
                  <c:v>93.349832460917327</c:v>
                </c:pt>
                <c:pt idx="60" formatCode="0">
                  <c:v>94.840353787931491</c:v>
                </c:pt>
                <c:pt idx="61" formatCode="0">
                  <c:v>95.665599847536086</c:v>
                </c:pt>
                <c:pt idx="62" formatCode="0">
                  <c:v>95.807400341612265</c:v>
                </c:pt>
                <c:pt idx="63" formatCode="0">
                  <c:v>96.110082333948839</c:v>
                </c:pt>
                <c:pt idx="64" formatCode="0">
                  <c:v>98.697038117993074</c:v>
                </c:pt>
                <c:pt idx="65" formatCode="0">
                  <c:v>97.892610860509109</c:v>
                </c:pt>
                <c:pt idx="66" formatCode="0">
                  <c:v>97.362569621401406</c:v>
                </c:pt>
                <c:pt idx="67" formatCode="0">
                  <c:v>95.350985114508447</c:v>
                </c:pt>
                <c:pt idx="68" formatCode="0">
                  <c:v>97.989568753092641</c:v>
                </c:pt>
                <c:pt idx="69" formatCode="0">
                  <c:v>98.016265930819827</c:v>
                </c:pt>
                <c:pt idx="70" formatCode="0">
                  <c:v>96.563505194623218</c:v>
                </c:pt>
                <c:pt idx="71" formatCode="0">
                  <c:v>96.100997908222311</c:v>
                </c:pt>
                <c:pt idx="72" formatCode="0">
                  <c:v>100.18076831818935</c:v>
                </c:pt>
                <c:pt idx="73" formatCode="0">
                  <c:v>101.57637271379352</c:v>
                </c:pt>
                <c:pt idx="74" formatCode="0">
                  <c:v>101.86460219698208</c:v>
                </c:pt>
                <c:pt idx="75" formatCode="0">
                  <c:v>100.16330547692075</c:v>
                </c:pt>
                <c:pt idx="76" formatCode="0">
                  <c:v>102.18321105303407</c:v>
                </c:pt>
                <c:pt idx="77" formatCode="0">
                  <c:v>103.54301764980838</c:v>
                </c:pt>
                <c:pt idx="78" formatCode="0">
                  <c:v>99.730539805071913</c:v>
                </c:pt>
                <c:pt idx="79" formatCode="0">
                  <c:v>99.302970814097634</c:v>
                </c:pt>
                <c:pt idx="80" formatCode="0">
                  <c:v>99.511674941566625</c:v>
                </c:pt>
                <c:pt idx="81" formatCode="0">
                  <c:v>98.056230975362297</c:v>
                </c:pt>
                <c:pt idx="82" formatCode="0">
                  <c:v>92.621887541018808</c:v>
                </c:pt>
                <c:pt idx="83" formatCode="0">
                  <c:v>92.864229639149201</c:v>
                </c:pt>
                <c:pt idx="84" formatCode="0">
                  <c:v>88.833425116781726</c:v>
                </c:pt>
                <c:pt idx="85" formatCode="0">
                  <c:v>92.842684376041618</c:v>
                </c:pt>
                <c:pt idx="86" formatCode="0">
                  <c:v>91.582233473660253</c:v>
                </c:pt>
                <c:pt idx="87" formatCode="0">
                  <c:v>94.582233473660253</c:v>
                </c:pt>
                <c:pt idx="88" formatCode="0">
                  <c:v>94.150770357235274</c:v>
                </c:pt>
                <c:pt idx="89" formatCode="0">
                  <c:v>100.13752000590092</c:v>
                </c:pt>
                <c:pt idx="90" formatCode="0">
                  <c:v>98.139092332944188</c:v>
                </c:pt>
                <c:pt idx="91" formatCode="0">
                  <c:v>102.82266245054385</c:v>
                </c:pt>
                <c:pt idx="92" formatCode="0">
                  <c:v>101.60258840694011</c:v>
                </c:pt>
                <c:pt idx="93" formatCode="0">
                  <c:v>103.63244854640706</c:v>
                </c:pt>
                <c:pt idx="94" formatCode="0">
                  <c:v>101.06399955133782</c:v>
                </c:pt>
                <c:pt idx="95" formatCode="0">
                  <c:v>102.17741238749777</c:v>
                </c:pt>
                <c:pt idx="96" formatCode="0">
                  <c:v>98.42650879847011</c:v>
                </c:pt>
                <c:pt idx="97" formatCode="0">
                  <c:v>100.01277400713741</c:v>
                </c:pt>
                <c:pt idx="98" formatCode="0">
                  <c:v>100.0981350103276</c:v>
                </c:pt>
                <c:pt idx="99" formatCode="0">
                  <c:v>100.42498029326917</c:v>
                </c:pt>
                <c:pt idx="100" formatCode="0">
                  <c:v>94.025034770514068</c:v>
                </c:pt>
              </c:numCache>
            </c:numRef>
          </c:val>
        </c:ser>
        <c:marker val="1"/>
        <c:axId val="67132416"/>
        <c:axId val="67162880"/>
      </c:lineChart>
      <c:catAx>
        <c:axId val="67132416"/>
        <c:scaling>
          <c:orientation val="minMax"/>
        </c:scaling>
        <c:axPos val="b"/>
        <c:numFmt formatCode="General" sourceLinked="1"/>
        <c:tickLblPos val="nextTo"/>
        <c:crossAx val="67162880"/>
        <c:crosses val="autoZero"/>
        <c:auto val="1"/>
        <c:lblAlgn val="ctr"/>
        <c:lblOffset val="100"/>
        <c:tickLblSkip val="10"/>
      </c:catAx>
      <c:valAx>
        <c:axId val="67162880"/>
        <c:scaling>
          <c:orientation val="minMax"/>
          <c:min val="80"/>
        </c:scaling>
        <c:axPos val="l"/>
        <c:majorGridlines/>
        <c:numFmt formatCode="0" sourceLinked="1"/>
        <c:tickLblPos val="nextTo"/>
        <c:crossAx val="67132416"/>
        <c:crosses val="autoZero"/>
        <c:crossBetween val="between"/>
      </c:valAx>
    </c:plotArea>
    <c:legend>
      <c:legendPos val="r"/>
      <c:layout>
        <c:manualLayout>
          <c:xMode val="edge"/>
          <c:yMode val="edge"/>
          <c:x val="0.36379797307370931"/>
          <c:y val="0.70163384913496252"/>
          <c:w val="0.36753783584185562"/>
          <c:h val="0.16106915936274471"/>
        </c:manualLayout>
      </c:layout>
      <c:spPr>
        <a:solidFill>
          <a:sysClr val="window" lastClr="FFFFFF"/>
        </a:solidFill>
        <a:ln>
          <a:solidFill>
            <a:sysClr val="windowText" lastClr="000000"/>
          </a:solidFill>
        </a:ln>
        <a:effectLst>
          <a:outerShdw blurRad="50800" dist="76200" dir="2700000" algn="tl" rotWithShape="0">
            <a:prstClr val="black">
              <a:alpha val="40000"/>
            </a:prstClr>
          </a:outerShdw>
        </a:effectLst>
      </c:spPr>
      <c:txPr>
        <a:bodyPr/>
        <a:lstStyle/>
        <a:p>
          <a:pPr>
            <a:defRPr sz="1000"/>
          </a:pPr>
          <a:endParaRPr lang="en-US"/>
        </a:p>
      </c:txPr>
    </c:legend>
    <c:plotVisOnly val="1"/>
  </c:chart>
  <c:spPr>
    <a:solidFill>
      <a:schemeClr val="bg1"/>
    </a:solidFill>
    <a:ln>
      <a:solidFill>
        <a:schemeClr val="tx1"/>
      </a:solidFill>
    </a:ln>
    <a:effectLst>
      <a:outerShdw blurRad="50800" dist="76200" dir="2700000" algn="tl" rotWithShape="0">
        <a:prstClr val="black">
          <a:alpha val="40000"/>
        </a:prstClr>
      </a:outerShdw>
    </a:effectLst>
  </c:spPr>
  <c:externalData r:id="rId1"/>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GB"/>
  <c:chart>
    <c:title>
      <c:tx>
        <c:rich>
          <a:bodyPr/>
          <a:lstStyle/>
          <a:p>
            <a:pPr algn="l">
              <a:defRPr/>
            </a:pPr>
            <a:r>
              <a:rPr lang="en-US" sz="1400" b="0" dirty="0"/>
              <a:t>Sex Ratio at burial </a:t>
            </a:r>
            <a:r>
              <a:rPr lang="en-US" sz="1400" b="0" i="1" dirty="0"/>
              <a:t>of those aged 15-30</a:t>
            </a:r>
            <a:r>
              <a:rPr lang="en-US" sz="1400" b="0" dirty="0"/>
              <a:t>: suggests</a:t>
            </a:r>
            <a:r>
              <a:rPr lang="en-US" sz="1400" b="0" baseline="0" dirty="0"/>
              <a:t> enduring surplus of females in servant age group and little consistent or predictable change over the eighteenth </a:t>
            </a:r>
            <a:r>
              <a:rPr lang="en-US" sz="1400" b="0" baseline="0" dirty="0" smtClean="0"/>
              <a:t>century. There was a dramatic drop in this age group during the Napoleonic wars…</a:t>
            </a:r>
            <a:endParaRPr lang="en-US" sz="1400" b="0" dirty="0"/>
          </a:p>
        </c:rich>
      </c:tx>
      <c:layout>
        <c:manualLayout>
          <c:xMode val="edge"/>
          <c:yMode val="edge"/>
          <c:x val="7.9472616281444156E-2"/>
          <c:y val="0"/>
        </c:manualLayout>
      </c:layout>
      <c:spPr>
        <a:solidFill>
          <a:sysClr val="window" lastClr="FFFFFF"/>
        </a:solidFill>
        <a:ln>
          <a:solidFill>
            <a:sysClr val="windowText" lastClr="000000"/>
          </a:solidFill>
        </a:ln>
        <a:effectLst>
          <a:outerShdw blurRad="50800" dist="76200" dir="2700000" algn="tl" rotWithShape="0">
            <a:prstClr val="black">
              <a:alpha val="40000"/>
            </a:prstClr>
          </a:outerShdw>
        </a:effectLst>
      </c:spPr>
    </c:title>
    <c:plotArea>
      <c:layout>
        <c:manualLayout>
          <c:layoutTarget val="inner"/>
          <c:xMode val="edge"/>
          <c:yMode val="edge"/>
          <c:x val="6.93760054186775E-2"/>
          <c:y val="0.10645808742597875"/>
          <c:w val="0.8898661112446361"/>
          <c:h val="0.79093387520108371"/>
        </c:manualLayout>
      </c:layout>
      <c:lineChart>
        <c:grouping val="standard"/>
        <c:ser>
          <c:idx val="0"/>
          <c:order val="0"/>
          <c:tx>
            <c:strRef>
              <c:f>'SR of those aged 15-30'!$H$1:$H$2</c:f>
              <c:strCache>
                <c:ptCount val="1"/>
                <c:pt idx="0">
                  <c:v>Sex Ratio at burial of those aged 15-30</c:v>
                </c:pt>
              </c:strCache>
            </c:strRef>
          </c:tx>
          <c:marker>
            <c:symbol val="none"/>
          </c:marker>
          <c:trendline>
            <c:spPr>
              <a:ln w="25400">
                <a:solidFill>
                  <a:sysClr val="windowText" lastClr="000000"/>
                </a:solidFill>
              </a:ln>
            </c:spPr>
            <c:trendlineType val="movingAvg"/>
            <c:period val="5"/>
          </c:trendline>
          <c:cat>
            <c:numRef>
              <c:f>'SR of those aged 15-30'!$F$3:$F$79</c:f>
              <c:numCache>
                <c:formatCode>General</c:formatCode>
                <c:ptCount val="77"/>
                <c:pt idx="0">
                  <c:v>1749</c:v>
                </c:pt>
                <c:pt idx="1">
                  <c:v>1750</c:v>
                </c:pt>
                <c:pt idx="2">
                  <c:v>1751</c:v>
                </c:pt>
                <c:pt idx="3">
                  <c:v>1752</c:v>
                </c:pt>
                <c:pt idx="4">
                  <c:v>1753</c:v>
                </c:pt>
                <c:pt idx="5">
                  <c:v>1754</c:v>
                </c:pt>
                <c:pt idx="6">
                  <c:v>1755</c:v>
                </c:pt>
                <c:pt idx="7">
                  <c:v>1756</c:v>
                </c:pt>
                <c:pt idx="8">
                  <c:v>1757</c:v>
                </c:pt>
                <c:pt idx="9">
                  <c:v>1758</c:v>
                </c:pt>
                <c:pt idx="10">
                  <c:v>1759</c:v>
                </c:pt>
                <c:pt idx="11">
                  <c:v>1760</c:v>
                </c:pt>
                <c:pt idx="12">
                  <c:v>1761</c:v>
                </c:pt>
                <c:pt idx="13">
                  <c:v>1762</c:v>
                </c:pt>
                <c:pt idx="14">
                  <c:v>1763</c:v>
                </c:pt>
                <c:pt idx="15">
                  <c:v>1764</c:v>
                </c:pt>
                <c:pt idx="16">
                  <c:v>1765</c:v>
                </c:pt>
                <c:pt idx="17">
                  <c:v>1766</c:v>
                </c:pt>
                <c:pt idx="18">
                  <c:v>1767</c:v>
                </c:pt>
                <c:pt idx="19">
                  <c:v>1768</c:v>
                </c:pt>
                <c:pt idx="20">
                  <c:v>1769</c:v>
                </c:pt>
                <c:pt idx="21">
                  <c:v>1770</c:v>
                </c:pt>
                <c:pt idx="22">
                  <c:v>1771</c:v>
                </c:pt>
                <c:pt idx="23">
                  <c:v>1772</c:v>
                </c:pt>
                <c:pt idx="24">
                  <c:v>1773</c:v>
                </c:pt>
                <c:pt idx="25">
                  <c:v>1774</c:v>
                </c:pt>
                <c:pt idx="26">
                  <c:v>1775</c:v>
                </c:pt>
                <c:pt idx="27">
                  <c:v>1776</c:v>
                </c:pt>
                <c:pt idx="28">
                  <c:v>1777</c:v>
                </c:pt>
                <c:pt idx="29">
                  <c:v>1778</c:v>
                </c:pt>
                <c:pt idx="30">
                  <c:v>1779</c:v>
                </c:pt>
                <c:pt idx="31">
                  <c:v>1780</c:v>
                </c:pt>
                <c:pt idx="32">
                  <c:v>1781</c:v>
                </c:pt>
                <c:pt idx="33">
                  <c:v>1782</c:v>
                </c:pt>
                <c:pt idx="34">
                  <c:v>1783</c:v>
                </c:pt>
                <c:pt idx="35">
                  <c:v>1784</c:v>
                </c:pt>
                <c:pt idx="36">
                  <c:v>1785</c:v>
                </c:pt>
                <c:pt idx="37">
                  <c:v>1786</c:v>
                </c:pt>
                <c:pt idx="38">
                  <c:v>1787</c:v>
                </c:pt>
                <c:pt idx="39">
                  <c:v>1788</c:v>
                </c:pt>
                <c:pt idx="40">
                  <c:v>1789</c:v>
                </c:pt>
                <c:pt idx="41">
                  <c:v>1790</c:v>
                </c:pt>
                <c:pt idx="42">
                  <c:v>1791</c:v>
                </c:pt>
                <c:pt idx="43">
                  <c:v>1792</c:v>
                </c:pt>
                <c:pt idx="44">
                  <c:v>1793</c:v>
                </c:pt>
                <c:pt idx="45">
                  <c:v>1794</c:v>
                </c:pt>
                <c:pt idx="46">
                  <c:v>1795</c:v>
                </c:pt>
                <c:pt idx="47">
                  <c:v>1796</c:v>
                </c:pt>
                <c:pt idx="48">
                  <c:v>1797</c:v>
                </c:pt>
                <c:pt idx="49">
                  <c:v>1798</c:v>
                </c:pt>
                <c:pt idx="50">
                  <c:v>1799</c:v>
                </c:pt>
                <c:pt idx="51">
                  <c:v>1800</c:v>
                </c:pt>
                <c:pt idx="52">
                  <c:v>1801</c:v>
                </c:pt>
                <c:pt idx="53">
                  <c:v>1802</c:v>
                </c:pt>
                <c:pt idx="54">
                  <c:v>1803</c:v>
                </c:pt>
                <c:pt idx="55">
                  <c:v>1804</c:v>
                </c:pt>
                <c:pt idx="56">
                  <c:v>1805</c:v>
                </c:pt>
                <c:pt idx="57">
                  <c:v>1806</c:v>
                </c:pt>
                <c:pt idx="58">
                  <c:v>1807</c:v>
                </c:pt>
                <c:pt idx="59">
                  <c:v>1808</c:v>
                </c:pt>
                <c:pt idx="60">
                  <c:v>1809</c:v>
                </c:pt>
                <c:pt idx="61">
                  <c:v>1810</c:v>
                </c:pt>
                <c:pt idx="62">
                  <c:v>1811</c:v>
                </c:pt>
                <c:pt idx="63">
                  <c:v>1812</c:v>
                </c:pt>
                <c:pt idx="64">
                  <c:v>1813</c:v>
                </c:pt>
                <c:pt idx="65">
                  <c:v>1814</c:v>
                </c:pt>
                <c:pt idx="66">
                  <c:v>1815</c:v>
                </c:pt>
                <c:pt idx="67">
                  <c:v>1816</c:v>
                </c:pt>
                <c:pt idx="68">
                  <c:v>1817</c:v>
                </c:pt>
                <c:pt idx="69">
                  <c:v>1818</c:v>
                </c:pt>
                <c:pt idx="70">
                  <c:v>1819</c:v>
                </c:pt>
                <c:pt idx="71">
                  <c:v>1820</c:v>
                </c:pt>
                <c:pt idx="72">
                  <c:v>1821</c:v>
                </c:pt>
                <c:pt idx="73">
                  <c:v>1822</c:v>
                </c:pt>
                <c:pt idx="74">
                  <c:v>1823</c:v>
                </c:pt>
                <c:pt idx="75">
                  <c:v>1824</c:v>
                </c:pt>
                <c:pt idx="76">
                  <c:v>1825</c:v>
                </c:pt>
              </c:numCache>
            </c:numRef>
          </c:cat>
          <c:val>
            <c:numRef>
              <c:f>'SR of those aged 15-30'!$H$3:$H$79</c:f>
              <c:numCache>
                <c:formatCode>0</c:formatCode>
                <c:ptCount val="77"/>
                <c:pt idx="0">
                  <c:v>57.142857142857153</c:v>
                </c:pt>
                <c:pt idx="1">
                  <c:v>73.913043478261301</c:v>
                </c:pt>
                <c:pt idx="2">
                  <c:v>56.60377358490566</c:v>
                </c:pt>
                <c:pt idx="3">
                  <c:v>78.431372549019613</c:v>
                </c:pt>
                <c:pt idx="4">
                  <c:v>70.454545454545467</c:v>
                </c:pt>
                <c:pt idx="5">
                  <c:v>77.966101694915821</c:v>
                </c:pt>
                <c:pt idx="6">
                  <c:v>53.968253968253968</c:v>
                </c:pt>
                <c:pt idx="7">
                  <c:v>51.470588235294095</c:v>
                </c:pt>
                <c:pt idx="8">
                  <c:v>100</c:v>
                </c:pt>
                <c:pt idx="9">
                  <c:v>42.222222222222392</c:v>
                </c:pt>
                <c:pt idx="10">
                  <c:v>63.414634146341271</c:v>
                </c:pt>
                <c:pt idx="11">
                  <c:v>37.93103448275842</c:v>
                </c:pt>
                <c:pt idx="12">
                  <c:v>63.636363636363626</c:v>
                </c:pt>
                <c:pt idx="13">
                  <c:v>63.793103448276106</c:v>
                </c:pt>
                <c:pt idx="14">
                  <c:v>64</c:v>
                </c:pt>
                <c:pt idx="15">
                  <c:v>77.586206896551118</c:v>
                </c:pt>
                <c:pt idx="16">
                  <c:v>73.333333333333258</c:v>
                </c:pt>
                <c:pt idx="17">
                  <c:v>57.142857142857153</c:v>
                </c:pt>
                <c:pt idx="18">
                  <c:v>59.210526315789473</c:v>
                </c:pt>
                <c:pt idx="19">
                  <c:v>41.333333333333336</c:v>
                </c:pt>
                <c:pt idx="20">
                  <c:v>86.885245901639351</c:v>
                </c:pt>
                <c:pt idx="21">
                  <c:v>66.153846153845564</c:v>
                </c:pt>
                <c:pt idx="22">
                  <c:v>84.090909090909093</c:v>
                </c:pt>
                <c:pt idx="23">
                  <c:v>56.060606060605998</c:v>
                </c:pt>
                <c:pt idx="24">
                  <c:v>66.666666666666671</c:v>
                </c:pt>
                <c:pt idx="25">
                  <c:v>93.548387096773595</c:v>
                </c:pt>
                <c:pt idx="26">
                  <c:v>88.888888888888275</c:v>
                </c:pt>
                <c:pt idx="27">
                  <c:v>162.5</c:v>
                </c:pt>
                <c:pt idx="28">
                  <c:v>74.137931034482165</c:v>
                </c:pt>
                <c:pt idx="29">
                  <c:v>70.967741935483858</c:v>
                </c:pt>
                <c:pt idx="30">
                  <c:v>96.969696969696997</c:v>
                </c:pt>
                <c:pt idx="31">
                  <c:v>60.714285714285715</c:v>
                </c:pt>
                <c:pt idx="32">
                  <c:v>40</c:v>
                </c:pt>
                <c:pt idx="33">
                  <c:v>36.986301369862844</c:v>
                </c:pt>
                <c:pt idx="34">
                  <c:v>69.354838709677409</c:v>
                </c:pt>
                <c:pt idx="35">
                  <c:v>81.355932203389145</c:v>
                </c:pt>
                <c:pt idx="36">
                  <c:v>68.656716417910388</c:v>
                </c:pt>
                <c:pt idx="37">
                  <c:v>72.41379310344827</c:v>
                </c:pt>
                <c:pt idx="38">
                  <c:v>88.63636363636364</c:v>
                </c:pt>
                <c:pt idx="39">
                  <c:v>55.737704918032811</c:v>
                </c:pt>
                <c:pt idx="40">
                  <c:v>53.846153846154088</c:v>
                </c:pt>
                <c:pt idx="41">
                  <c:v>90.476190476190482</c:v>
                </c:pt>
                <c:pt idx="42">
                  <c:v>80.392156862745082</c:v>
                </c:pt>
                <c:pt idx="43">
                  <c:v>75</c:v>
                </c:pt>
                <c:pt idx="44">
                  <c:v>87.037037037037038</c:v>
                </c:pt>
                <c:pt idx="45">
                  <c:v>121.95121951219512</c:v>
                </c:pt>
                <c:pt idx="46">
                  <c:v>87.17948717948623</c:v>
                </c:pt>
                <c:pt idx="47">
                  <c:v>88.095238095238102</c:v>
                </c:pt>
                <c:pt idx="48">
                  <c:v>57.446808510638114</c:v>
                </c:pt>
                <c:pt idx="49">
                  <c:v>78.260869565218201</c:v>
                </c:pt>
                <c:pt idx="50">
                  <c:v>97.142857142856442</c:v>
                </c:pt>
                <c:pt idx="51">
                  <c:v>92.452830188679158</c:v>
                </c:pt>
                <c:pt idx="52">
                  <c:v>71.428571428571388</c:v>
                </c:pt>
                <c:pt idx="53">
                  <c:v>76.190476190475579</c:v>
                </c:pt>
                <c:pt idx="54">
                  <c:v>78.5714285714282</c:v>
                </c:pt>
                <c:pt idx="55">
                  <c:v>80.952380952380366</c:v>
                </c:pt>
                <c:pt idx="56">
                  <c:v>73.170731707316548</c:v>
                </c:pt>
                <c:pt idx="57">
                  <c:v>52.727272727272762</c:v>
                </c:pt>
                <c:pt idx="58">
                  <c:v>77.272727272726556</c:v>
                </c:pt>
                <c:pt idx="59">
                  <c:v>66.666666666666671</c:v>
                </c:pt>
                <c:pt idx="60">
                  <c:v>59.45945945945919</c:v>
                </c:pt>
                <c:pt idx="61">
                  <c:v>47.058823529411754</c:v>
                </c:pt>
                <c:pt idx="62">
                  <c:v>52.777777777777779</c:v>
                </c:pt>
                <c:pt idx="68">
                  <c:v>85.714285714285722</c:v>
                </c:pt>
                <c:pt idx="69">
                  <c:v>79.487179487179901</c:v>
                </c:pt>
                <c:pt idx="70">
                  <c:v>83.333333333333258</c:v>
                </c:pt>
                <c:pt idx="71">
                  <c:v>90.322580645161281</c:v>
                </c:pt>
                <c:pt idx="72">
                  <c:v>60</c:v>
                </c:pt>
                <c:pt idx="73">
                  <c:v>66.666666666666671</c:v>
                </c:pt>
                <c:pt idx="74">
                  <c:v>106.66666666666667</c:v>
                </c:pt>
                <c:pt idx="75">
                  <c:v>120.83333333333299</c:v>
                </c:pt>
                <c:pt idx="76">
                  <c:v>136.36363636363711</c:v>
                </c:pt>
              </c:numCache>
            </c:numRef>
          </c:val>
        </c:ser>
        <c:marker val="1"/>
        <c:axId val="67577344"/>
        <c:axId val="67578880"/>
      </c:lineChart>
      <c:catAx>
        <c:axId val="67577344"/>
        <c:scaling>
          <c:orientation val="minMax"/>
        </c:scaling>
        <c:axPos val="b"/>
        <c:numFmt formatCode="General" sourceLinked="1"/>
        <c:tickLblPos val="nextTo"/>
        <c:crossAx val="67578880"/>
        <c:crosses val="autoZero"/>
        <c:auto val="1"/>
        <c:lblAlgn val="ctr"/>
        <c:lblOffset val="100"/>
        <c:tickLblSkip val="5"/>
      </c:catAx>
      <c:valAx>
        <c:axId val="67578880"/>
        <c:scaling>
          <c:orientation val="minMax"/>
          <c:max val="120"/>
          <c:min val="20"/>
        </c:scaling>
        <c:axPos val="l"/>
        <c:majorGridlines/>
        <c:numFmt formatCode="0" sourceLinked="1"/>
        <c:tickLblPos val="nextTo"/>
        <c:crossAx val="67577344"/>
        <c:crosses val="autoZero"/>
        <c:crossBetween val="between"/>
      </c:valAx>
    </c:plotArea>
    <c:legend>
      <c:legendPos val="r"/>
      <c:layout>
        <c:manualLayout>
          <c:xMode val="edge"/>
          <c:yMode val="edge"/>
          <c:x val="0.47054779847029859"/>
          <c:y val="0.76369676030149036"/>
          <c:w val="0.50171336578153858"/>
          <c:h val="0.10551313012004514"/>
        </c:manualLayout>
      </c:layout>
      <c:spPr>
        <a:solidFill>
          <a:schemeClr val="bg1"/>
        </a:solidFill>
        <a:ln>
          <a:solidFill>
            <a:schemeClr val="tx1"/>
          </a:solidFill>
        </a:ln>
        <a:effectLst>
          <a:outerShdw blurRad="50800" dist="76200" dir="2700000" algn="tl" rotWithShape="0">
            <a:prstClr val="black">
              <a:alpha val="40000"/>
            </a:prstClr>
          </a:outerShdw>
        </a:effectLst>
      </c:spPr>
      <c:txPr>
        <a:bodyPr/>
        <a:lstStyle/>
        <a:p>
          <a:pPr>
            <a:defRPr sz="1000"/>
          </a:pPr>
          <a:endParaRPr lang="en-US"/>
        </a:p>
      </c:txPr>
    </c:legend>
    <c:plotVisOnly val="1"/>
  </c:chart>
  <c:spPr>
    <a:solidFill>
      <a:prstClr val="white"/>
    </a:solidFill>
    <a:ln>
      <a:solidFill>
        <a:prstClr val="black"/>
      </a:solidFill>
    </a:ln>
    <a:effectLst>
      <a:outerShdw blurRad="50800" dist="76200" dir="2700000" algn="tl" rotWithShape="0">
        <a:prstClr val="black">
          <a:alpha val="40000"/>
        </a:prstClr>
      </a:outerShdw>
    </a:effectLst>
  </c:sp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GB"/>
  <c:chart>
    <c:title>
      <c:tx>
        <c:rich>
          <a:bodyPr/>
          <a:lstStyle/>
          <a:p>
            <a:pPr>
              <a:defRPr/>
            </a:pPr>
            <a:r>
              <a:rPr lang="en-GB" dirty="0" smtClean="0"/>
              <a:t>Sex ratio at burial of </a:t>
            </a:r>
            <a:r>
              <a:rPr lang="en-GB" dirty="0"/>
              <a:t>those aged under 15</a:t>
            </a:r>
          </a:p>
        </c:rich>
      </c:tx>
    </c:title>
    <c:plotArea>
      <c:layout>
        <c:manualLayout>
          <c:layoutTarget val="inner"/>
          <c:xMode val="edge"/>
          <c:yMode val="edge"/>
          <c:x val="7.4393766816884296E-2"/>
          <c:y val="0.12169937543056576"/>
          <c:w val="0.88890803743871971"/>
          <c:h val="0.76100249941642362"/>
        </c:manualLayout>
      </c:layout>
      <c:lineChart>
        <c:grouping val="standard"/>
        <c:ser>
          <c:idx val="0"/>
          <c:order val="0"/>
          <c:tx>
            <c:strRef>
              <c:f>'SR of those aged under 15'!$F$1</c:f>
              <c:strCache>
                <c:ptCount val="1"/>
                <c:pt idx="0">
                  <c:v>SR of those aged under 15</c:v>
                </c:pt>
              </c:strCache>
            </c:strRef>
          </c:tx>
          <c:marker>
            <c:symbol val="none"/>
          </c:marker>
          <c:cat>
            <c:numRef>
              <c:f>'SR of those aged under 15'!$A$2:$A$80</c:f>
              <c:numCache>
                <c:formatCode>General</c:formatCode>
                <c:ptCount val="79"/>
                <c:pt idx="0">
                  <c:v>1747</c:v>
                </c:pt>
                <c:pt idx="1">
                  <c:v>1748</c:v>
                </c:pt>
                <c:pt idx="2">
                  <c:v>1749</c:v>
                </c:pt>
                <c:pt idx="3">
                  <c:v>1750</c:v>
                </c:pt>
                <c:pt idx="4">
                  <c:v>1751</c:v>
                </c:pt>
                <c:pt idx="5">
                  <c:v>1752</c:v>
                </c:pt>
                <c:pt idx="6">
                  <c:v>1753</c:v>
                </c:pt>
                <c:pt idx="7">
                  <c:v>1754</c:v>
                </c:pt>
                <c:pt idx="8">
                  <c:v>1755</c:v>
                </c:pt>
                <c:pt idx="9">
                  <c:v>1756</c:v>
                </c:pt>
                <c:pt idx="10">
                  <c:v>1757</c:v>
                </c:pt>
                <c:pt idx="11">
                  <c:v>1758</c:v>
                </c:pt>
                <c:pt idx="12">
                  <c:v>1759</c:v>
                </c:pt>
                <c:pt idx="13">
                  <c:v>1760</c:v>
                </c:pt>
                <c:pt idx="14">
                  <c:v>1761</c:v>
                </c:pt>
                <c:pt idx="15">
                  <c:v>1762</c:v>
                </c:pt>
                <c:pt idx="16">
                  <c:v>1763</c:v>
                </c:pt>
                <c:pt idx="17">
                  <c:v>1764</c:v>
                </c:pt>
                <c:pt idx="18">
                  <c:v>1765</c:v>
                </c:pt>
                <c:pt idx="19">
                  <c:v>1766</c:v>
                </c:pt>
                <c:pt idx="20">
                  <c:v>1767</c:v>
                </c:pt>
                <c:pt idx="21">
                  <c:v>1768</c:v>
                </c:pt>
                <c:pt idx="22">
                  <c:v>1769</c:v>
                </c:pt>
                <c:pt idx="23">
                  <c:v>1770</c:v>
                </c:pt>
                <c:pt idx="24">
                  <c:v>1771</c:v>
                </c:pt>
                <c:pt idx="25">
                  <c:v>1772</c:v>
                </c:pt>
                <c:pt idx="26">
                  <c:v>1773</c:v>
                </c:pt>
                <c:pt idx="27">
                  <c:v>1774</c:v>
                </c:pt>
                <c:pt idx="28">
                  <c:v>1775</c:v>
                </c:pt>
                <c:pt idx="29">
                  <c:v>1776</c:v>
                </c:pt>
                <c:pt idx="30">
                  <c:v>1777</c:v>
                </c:pt>
                <c:pt idx="31">
                  <c:v>1778</c:v>
                </c:pt>
                <c:pt idx="32">
                  <c:v>1779</c:v>
                </c:pt>
                <c:pt idx="33">
                  <c:v>1780</c:v>
                </c:pt>
                <c:pt idx="34">
                  <c:v>1781</c:v>
                </c:pt>
                <c:pt idx="35">
                  <c:v>1782</c:v>
                </c:pt>
                <c:pt idx="36">
                  <c:v>1783</c:v>
                </c:pt>
                <c:pt idx="37">
                  <c:v>1784</c:v>
                </c:pt>
                <c:pt idx="38">
                  <c:v>1785</c:v>
                </c:pt>
                <c:pt idx="39">
                  <c:v>1786</c:v>
                </c:pt>
                <c:pt idx="40">
                  <c:v>1787</c:v>
                </c:pt>
                <c:pt idx="41">
                  <c:v>1788</c:v>
                </c:pt>
                <c:pt idx="42">
                  <c:v>1789</c:v>
                </c:pt>
                <c:pt idx="43">
                  <c:v>1790</c:v>
                </c:pt>
                <c:pt idx="44">
                  <c:v>1791</c:v>
                </c:pt>
                <c:pt idx="45">
                  <c:v>1792</c:v>
                </c:pt>
                <c:pt idx="46">
                  <c:v>1793</c:v>
                </c:pt>
                <c:pt idx="47">
                  <c:v>1794</c:v>
                </c:pt>
                <c:pt idx="48">
                  <c:v>1795</c:v>
                </c:pt>
                <c:pt idx="49">
                  <c:v>1796</c:v>
                </c:pt>
                <c:pt idx="50">
                  <c:v>1797</c:v>
                </c:pt>
                <c:pt idx="51">
                  <c:v>1798</c:v>
                </c:pt>
                <c:pt idx="52">
                  <c:v>1799</c:v>
                </c:pt>
                <c:pt idx="53">
                  <c:v>1800</c:v>
                </c:pt>
                <c:pt idx="54">
                  <c:v>1801</c:v>
                </c:pt>
                <c:pt idx="55">
                  <c:v>1802</c:v>
                </c:pt>
                <c:pt idx="56">
                  <c:v>1803</c:v>
                </c:pt>
                <c:pt idx="57">
                  <c:v>1804</c:v>
                </c:pt>
                <c:pt idx="58">
                  <c:v>1805</c:v>
                </c:pt>
                <c:pt idx="59">
                  <c:v>1806</c:v>
                </c:pt>
                <c:pt idx="60">
                  <c:v>1807</c:v>
                </c:pt>
                <c:pt idx="61">
                  <c:v>1808</c:v>
                </c:pt>
                <c:pt idx="62">
                  <c:v>1809</c:v>
                </c:pt>
                <c:pt idx="63">
                  <c:v>1810</c:v>
                </c:pt>
                <c:pt idx="64">
                  <c:v>1811</c:v>
                </c:pt>
                <c:pt idx="65">
                  <c:v>1812</c:v>
                </c:pt>
                <c:pt idx="66">
                  <c:v>1813</c:v>
                </c:pt>
                <c:pt idx="67">
                  <c:v>1814</c:v>
                </c:pt>
                <c:pt idx="68">
                  <c:v>1815</c:v>
                </c:pt>
                <c:pt idx="69">
                  <c:v>1816</c:v>
                </c:pt>
                <c:pt idx="70">
                  <c:v>1817</c:v>
                </c:pt>
                <c:pt idx="71">
                  <c:v>1818</c:v>
                </c:pt>
                <c:pt idx="72">
                  <c:v>1819</c:v>
                </c:pt>
                <c:pt idx="73">
                  <c:v>1820</c:v>
                </c:pt>
                <c:pt idx="74">
                  <c:v>1821</c:v>
                </c:pt>
                <c:pt idx="75">
                  <c:v>1822</c:v>
                </c:pt>
                <c:pt idx="76">
                  <c:v>1823</c:v>
                </c:pt>
                <c:pt idx="77">
                  <c:v>1824</c:v>
                </c:pt>
                <c:pt idx="78">
                  <c:v>1825</c:v>
                </c:pt>
              </c:numCache>
            </c:numRef>
          </c:cat>
          <c:val>
            <c:numRef>
              <c:f>'SR of those aged under 15'!$F$2:$F$80</c:f>
              <c:numCache>
                <c:formatCode>0</c:formatCode>
                <c:ptCount val="79"/>
                <c:pt idx="0">
                  <c:v>88.235294117647072</c:v>
                </c:pt>
                <c:pt idx="1">
                  <c:v>109.09090909090909</c:v>
                </c:pt>
                <c:pt idx="2">
                  <c:v>113.88888888888825</c:v>
                </c:pt>
                <c:pt idx="3">
                  <c:v>105.09259259259224</c:v>
                </c:pt>
                <c:pt idx="4">
                  <c:v>117.67676767676734</c:v>
                </c:pt>
                <c:pt idx="5">
                  <c:v>108.05860805860785</c:v>
                </c:pt>
                <c:pt idx="6">
                  <c:v>84.501845018449814</c:v>
                </c:pt>
                <c:pt idx="7">
                  <c:v>96.703296703296701</c:v>
                </c:pt>
                <c:pt idx="8">
                  <c:v>107.39130434782608</c:v>
                </c:pt>
                <c:pt idx="9">
                  <c:v>84.115523465704328</c:v>
                </c:pt>
                <c:pt idx="10">
                  <c:v>103.28638497652545</c:v>
                </c:pt>
                <c:pt idx="11">
                  <c:v>115.59139784946237</c:v>
                </c:pt>
                <c:pt idx="12">
                  <c:v>114.51612903225806</c:v>
                </c:pt>
                <c:pt idx="13">
                  <c:v>110.36269430051813</c:v>
                </c:pt>
                <c:pt idx="14">
                  <c:v>100</c:v>
                </c:pt>
                <c:pt idx="15">
                  <c:v>103.91304347826123</c:v>
                </c:pt>
                <c:pt idx="16">
                  <c:v>114.83253588516746</c:v>
                </c:pt>
                <c:pt idx="17">
                  <c:v>134.54545454545453</c:v>
                </c:pt>
                <c:pt idx="18">
                  <c:v>123.24561403508802</c:v>
                </c:pt>
                <c:pt idx="19">
                  <c:v>114.10256410256353</c:v>
                </c:pt>
                <c:pt idx="20">
                  <c:v>119.66527196652676</c:v>
                </c:pt>
                <c:pt idx="21">
                  <c:v>110.07751937984496</c:v>
                </c:pt>
                <c:pt idx="22">
                  <c:v>116.35220125786122</c:v>
                </c:pt>
                <c:pt idx="23">
                  <c:v>94.169096209912567</c:v>
                </c:pt>
                <c:pt idx="24">
                  <c:v>97.881355932203348</c:v>
                </c:pt>
                <c:pt idx="25">
                  <c:v>122.62773722627738</c:v>
                </c:pt>
                <c:pt idx="26">
                  <c:v>100.74906367041262</c:v>
                </c:pt>
                <c:pt idx="27">
                  <c:v>105.52147239263746</c:v>
                </c:pt>
                <c:pt idx="28">
                  <c:v>111.39705882352887</c:v>
                </c:pt>
                <c:pt idx="29">
                  <c:v>102.51572327044026</c:v>
                </c:pt>
                <c:pt idx="30">
                  <c:v>121.87499999999999</c:v>
                </c:pt>
                <c:pt idx="31">
                  <c:v>111.333333333333</c:v>
                </c:pt>
                <c:pt idx="32">
                  <c:v>119.04761904761963</c:v>
                </c:pt>
                <c:pt idx="33">
                  <c:v>90.536277602523256</c:v>
                </c:pt>
                <c:pt idx="34">
                  <c:v>100.64724919093852</c:v>
                </c:pt>
                <c:pt idx="35">
                  <c:v>109.54773869346734</c:v>
                </c:pt>
                <c:pt idx="36">
                  <c:v>128.94736842105252</c:v>
                </c:pt>
                <c:pt idx="37">
                  <c:v>123.47417840375554</c:v>
                </c:pt>
                <c:pt idx="38">
                  <c:v>122.5</c:v>
                </c:pt>
                <c:pt idx="39">
                  <c:v>105.92885375494072</c:v>
                </c:pt>
                <c:pt idx="40">
                  <c:v>102.18181818181819</c:v>
                </c:pt>
                <c:pt idx="41">
                  <c:v>112.62135922330097</c:v>
                </c:pt>
                <c:pt idx="42">
                  <c:v>100</c:v>
                </c:pt>
                <c:pt idx="43">
                  <c:v>114.64646464646465</c:v>
                </c:pt>
                <c:pt idx="44">
                  <c:v>111.15702479338843</c:v>
                </c:pt>
                <c:pt idx="45">
                  <c:v>117.22488038277513</c:v>
                </c:pt>
                <c:pt idx="46">
                  <c:v>117.69547325102855</c:v>
                </c:pt>
                <c:pt idx="47">
                  <c:v>115.02145922746782</c:v>
                </c:pt>
                <c:pt idx="48">
                  <c:v>117.56756756756756</c:v>
                </c:pt>
                <c:pt idx="49">
                  <c:v>93.84615384615384</c:v>
                </c:pt>
                <c:pt idx="50">
                  <c:v>100.53191489361735</c:v>
                </c:pt>
                <c:pt idx="51">
                  <c:v>114.66666666666667</c:v>
                </c:pt>
                <c:pt idx="52">
                  <c:v>127.64705882352887</c:v>
                </c:pt>
                <c:pt idx="53">
                  <c:v>113.89830508474576</c:v>
                </c:pt>
                <c:pt idx="54">
                  <c:v>115.81632653061224</c:v>
                </c:pt>
                <c:pt idx="55">
                  <c:v>118.34862385321102</c:v>
                </c:pt>
                <c:pt idx="56">
                  <c:v>114.44444444444477</c:v>
                </c:pt>
                <c:pt idx="57">
                  <c:v>119.60784313725433</c:v>
                </c:pt>
                <c:pt idx="58">
                  <c:v>106.15384615384559</c:v>
                </c:pt>
                <c:pt idx="59">
                  <c:v>120.2312138728327</c:v>
                </c:pt>
                <c:pt idx="60">
                  <c:v>129.14285714285649</c:v>
                </c:pt>
                <c:pt idx="61">
                  <c:v>109.04522613065325</c:v>
                </c:pt>
                <c:pt idx="62">
                  <c:v>113.71428571428572</c:v>
                </c:pt>
                <c:pt idx="63">
                  <c:v>111.22994652406418</c:v>
                </c:pt>
                <c:pt idx="64">
                  <c:v>122.916666666667</c:v>
                </c:pt>
                <c:pt idx="65">
                  <c:v>85.263157894736779</c:v>
                </c:pt>
                <c:pt idx="66">
                  <c:v>81.25</c:v>
                </c:pt>
                <c:pt idx="67">
                  <c:v>136.36363636363708</c:v>
                </c:pt>
                <c:pt idx="68">
                  <c:v>184.21052631579013</c:v>
                </c:pt>
                <c:pt idx="69">
                  <c:v>68</c:v>
                </c:pt>
                <c:pt idx="70">
                  <c:v>96.874999999999986</c:v>
                </c:pt>
                <c:pt idx="71">
                  <c:v>94.02985074626865</c:v>
                </c:pt>
                <c:pt idx="72">
                  <c:v>104.83870967741935</c:v>
                </c:pt>
                <c:pt idx="73">
                  <c:v>98.437500000000227</c:v>
                </c:pt>
                <c:pt idx="74">
                  <c:v>109.70149253731343</c:v>
                </c:pt>
                <c:pt idx="75">
                  <c:v>94.711538461538467</c:v>
                </c:pt>
                <c:pt idx="76">
                  <c:v>103.03030303030303</c:v>
                </c:pt>
                <c:pt idx="77">
                  <c:v>113.0718954248366</c:v>
                </c:pt>
                <c:pt idx="78">
                  <c:v>109.28571428571429</c:v>
                </c:pt>
              </c:numCache>
            </c:numRef>
          </c:val>
        </c:ser>
        <c:marker val="1"/>
        <c:axId val="67616768"/>
        <c:axId val="67618304"/>
      </c:lineChart>
      <c:catAx>
        <c:axId val="67616768"/>
        <c:scaling>
          <c:orientation val="minMax"/>
        </c:scaling>
        <c:axPos val="b"/>
        <c:numFmt formatCode="General" sourceLinked="1"/>
        <c:tickLblPos val="nextTo"/>
        <c:crossAx val="67618304"/>
        <c:crosses val="autoZero"/>
        <c:auto val="1"/>
        <c:lblAlgn val="ctr"/>
        <c:lblOffset val="100"/>
        <c:tickLblSkip val="5"/>
      </c:catAx>
      <c:valAx>
        <c:axId val="67618304"/>
        <c:scaling>
          <c:orientation val="minMax"/>
        </c:scaling>
        <c:axPos val="l"/>
        <c:majorGridlines/>
        <c:numFmt formatCode="0" sourceLinked="1"/>
        <c:tickLblPos val="nextTo"/>
        <c:crossAx val="67616768"/>
        <c:crosses val="autoZero"/>
        <c:crossBetween val="between"/>
      </c:valAx>
    </c:plotArea>
    <c:legend>
      <c:legendPos val="r"/>
      <c:layout>
        <c:manualLayout>
          <c:xMode val="edge"/>
          <c:yMode val="edge"/>
          <c:x val="0.22535631159312641"/>
          <c:y val="0.67193354626767265"/>
          <c:w val="0.31552419155152922"/>
          <c:h val="0.13906844073991911"/>
        </c:manualLayout>
      </c:layout>
      <c:spPr>
        <a:solidFill>
          <a:sysClr val="window" lastClr="FFFFFF"/>
        </a:solidFill>
        <a:ln>
          <a:solidFill>
            <a:sysClr val="windowText" lastClr="000000"/>
          </a:solidFill>
        </a:ln>
        <a:effectLst>
          <a:outerShdw blurRad="50800" dist="76200" dir="2700000" algn="tl" rotWithShape="0">
            <a:prstClr val="black">
              <a:alpha val="40000"/>
            </a:prstClr>
          </a:outerShdw>
        </a:effectLst>
      </c:spPr>
      <c:txPr>
        <a:bodyPr/>
        <a:lstStyle/>
        <a:p>
          <a:pPr>
            <a:defRPr sz="1200"/>
          </a:pPr>
          <a:endParaRPr lang="en-US"/>
        </a:p>
      </c:txPr>
    </c:legend>
    <c:plotVisOnly val="1"/>
  </c:chart>
  <c:spPr>
    <a:solidFill>
      <a:prstClr val="white"/>
    </a:solidFill>
    <a:ln>
      <a:solidFill>
        <a:prstClr val="black"/>
      </a:solidFill>
    </a:ln>
    <a:effectLst>
      <a:outerShdw blurRad="50800" dist="76200" dir="2700000" algn="tl" rotWithShape="0">
        <a:prstClr val="black">
          <a:alpha val="40000"/>
        </a:prstClr>
      </a:outerShdw>
    </a:effectLst>
  </c:sp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n-GB"/>
  <c:chart>
    <c:plotArea>
      <c:layout>
        <c:manualLayout>
          <c:layoutTarget val="inner"/>
          <c:xMode val="edge"/>
          <c:yMode val="edge"/>
          <c:x val="8.0879377257330007E-2"/>
          <c:y val="3.267849796921099E-2"/>
          <c:w val="0.8564653520873996"/>
          <c:h val="0.84795188680885458"/>
        </c:manualLayout>
      </c:layout>
      <c:lineChart>
        <c:grouping val="standard"/>
        <c:ser>
          <c:idx val="0"/>
          <c:order val="0"/>
          <c:tx>
            <c:strRef>
              <c:f>'SR aged 31-60'!$H$1</c:f>
              <c:strCache>
                <c:ptCount val="1"/>
                <c:pt idx="0">
                  <c:v>Five year moving average SR at burial 15-30</c:v>
                </c:pt>
              </c:strCache>
            </c:strRef>
          </c:tx>
          <c:marker>
            <c:symbol val="none"/>
          </c:marker>
          <c:cat>
            <c:numRef>
              <c:f>'SR aged 31-60'!$A$2:$A$78</c:f>
              <c:numCache>
                <c:formatCode>General</c:formatCode>
                <c:ptCount val="77"/>
                <c:pt idx="0">
                  <c:v>1749</c:v>
                </c:pt>
                <c:pt idx="1">
                  <c:v>1750</c:v>
                </c:pt>
                <c:pt idx="2">
                  <c:v>1751</c:v>
                </c:pt>
                <c:pt idx="3">
                  <c:v>1752</c:v>
                </c:pt>
                <c:pt idx="4">
                  <c:v>1753</c:v>
                </c:pt>
                <c:pt idx="5">
                  <c:v>1754</c:v>
                </c:pt>
                <c:pt idx="6">
                  <c:v>1755</c:v>
                </c:pt>
                <c:pt idx="7">
                  <c:v>1756</c:v>
                </c:pt>
                <c:pt idx="8">
                  <c:v>1757</c:v>
                </c:pt>
                <c:pt idx="9">
                  <c:v>1758</c:v>
                </c:pt>
                <c:pt idx="10">
                  <c:v>1759</c:v>
                </c:pt>
                <c:pt idx="11">
                  <c:v>1760</c:v>
                </c:pt>
                <c:pt idx="12">
                  <c:v>1761</c:v>
                </c:pt>
                <c:pt idx="13">
                  <c:v>1762</c:v>
                </c:pt>
                <c:pt idx="14">
                  <c:v>1763</c:v>
                </c:pt>
                <c:pt idx="15">
                  <c:v>1764</c:v>
                </c:pt>
                <c:pt idx="16">
                  <c:v>1765</c:v>
                </c:pt>
                <c:pt idx="17">
                  <c:v>1766</c:v>
                </c:pt>
                <c:pt idx="18">
                  <c:v>1767</c:v>
                </c:pt>
                <c:pt idx="19">
                  <c:v>1768</c:v>
                </c:pt>
                <c:pt idx="20">
                  <c:v>1769</c:v>
                </c:pt>
                <c:pt idx="21">
                  <c:v>1770</c:v>
                </c:pt>
                <c:pt idx="22">
                  <c:v>1771</c:v>
                </c:pt>
                <c:pt idx="23">
                  <c:v>1772</c:v>
                </c:pt>
                <c:pt idx="24">
                  <c:v>1773</c:v>
                </c:pt>
                <c:pt idx="25">
                  <c:v>1774</c:v>
                </c:pt>
                <c:pt idx="26">
                  <c:v>1775</c:v>
                </c:pt>
                <c:pt idx="27">
                  <c:v>1776</c:v>
                </c:pt>
                <c:pt idx="28">
                  <c:v>1777</c:v>
                </c:pt>
                <c:pt idx="29">
                  <c:v>1778</c:v>
                </c:pt>
                <c:pt idx="30">
                  <c:v>1779</c:v>
                </c:pt>
                <c:pt idx="31">
                  <c:v>1780</c:v>
                </c:pt>
                <c:pt idx="32">
                  <c:v>1781</c:v>
                </c:pt>
                <c:pt idx="33">
                  <c:v>1782</c:v>
                </c:pt>
                <c:pt idx="34">
                  <c:v>1783</c:v>
                </c:pt>
                <c:pt idx="35">
                  <c:v>1784</c:v>
                </c:pt>
                <c:pt idx="36">
                  <c:v>1785</c:v>
                </c:pt>
                <c:pt idx="37">
                  <c:v>1786</c:v>
                </c:pt>
                <c:pt idx="38">
                  <c:v>1787</c:v>
                </c:pt>
                <c:pt idx="39">
                  <c:v>1788</c:v>
                </c:pt>
                <c:pt idx="40">
                  <c:v>1789</c:v>
                </c:pt>
                <c:pt idx="41">
                  <c:v>1790</c:v>
                </c:pt>
                <c:pt idx="42">
                  <c:v>1791</c:v>
                </c:pt>
                <c:pt idx="43">
                  <c:v>1792</c:v>
                </c:pt>
                <c:pt idx="44">
                  <c:v>1793</c:v>
                </c:pt>
                <c:pt idx="45">
                  <c:v>1794</c:v>
                </c:pt>
                <c:pt idx="46">
                  <c:v>1795</c:v>
                </c:pt>
                <c:pt idx="47">
                  <c:v>1796</c:v>
                </c:pt>
                <c:pt idx="48">
                  <c:v>1797</c:v>
                </c:pt>
                <c:pt idx="49">
                  <c:v>1798</c:v>
                </c:pt>
                <c:pt idx="50">
                  <c:v>1799</c:v>
                </c:pt>
                <c:pt idx="51">
                  <c:v>1800</c:v>
                </c:pt>
                <c:pt idx="52">
                  <c:v>1801</c:v>
                </c:pt>
                <c:pt idx="53">
                  <c:v>1802</c:v>
                </c:pt>
                <c:pt idx="54">
                  <c:v>1803</c:v>
                </c:pt>
                <c:pt idx="55">
                  <c:v>1804</c:v>
                </c:pt>
                <c:pt idx="56">
                  <c:v>1805</c:v>
                </c:pt>
                <c:pt idx="57">
                  <c:v>1806</c:v>
                </c:pt>
                <c:pt idx="58">
                  <c:v>1807</c:v>
                </c:pt>
                <c:pt idx="59">
                  <c:v>1808</c:v>
                </c:pt>
                <c:pt idx="60">
                  <c:v>1809</c:v>
                </c:pt>
                <c:pt idx="61">
                  <c:v>1810</c:v>
                </c:pt>
                <c:pt idx="62">
                  <c:v>1811</c:v>
                </c:pt>
                <c:pt idx="63">
                  <c:v>1812</c:v>
                </c:pt>
                <c:pt idx="64">
                  <c:v>1813</c:v>
                </c:pt>
                <c:pt idx="65">
                  <c:v>1814</c:v>
                </c:pt>
                <c:pt idx="66">
                  <c:v>1815</c:v>
                </c:pt>
                <c:pt idx="67">
                  <c:v>1816</c:v>
                </c:pt>
                <c:pt idx="68">
                  <c:v>1817</c:v>
                </c:pt>
                <c:pt idx="69">
                  <c:v>1818</c:v>
                </c:pt>
                <c:pt idx="70">
                  <c:v>1819</c:v>
                </c:pt>
                <c:pt idx="71">
                  <c:v>1820</c:v>
                </c:pt>
                <c:pt idx="72">
                  <c:v>1821</c:v>
                </c:pt>
                <c:pt idx="73">
                  <c:v>1822</c:v>
                </c:pt>
                <c:pt idx="74">
                  <c:v>1823</c:v>
                </c:pt>
                <c:pt idx="75">
                  <c:v>1824</c:v>
                </c:pt>
                <c:pt idx="76">
                  <c:v>1825</c:v>
                </c:pt>
              </c:numCache>
            </c:numRef>
          </c:cat>
          <c:val>
            <c:numRef>
              <c:f>'SR aged 31-60'!$H$2:$H$78</c:f>
              <c:numCache>
                <c:formatCode>General</c:formatCode>
                <c:ptCount val="77"/>
                <c:pt idx="2" formatCode="0">
                  <c:v>67.309118441918159</c:v>
                </c:pt>
                <c:pt idx="3" formatCode="0">
                  <c:v>71.473767352328807</c:v>
                </c:pt>
                <c:pt idx="4" formatCode="0">
                  <c:v>67.484809450328342</c:v>
                </c:pt>
                <c:pt idx="5" formatCode="0">
                  <c:v>66.458172380405458</c:v>
                </c:pt>
                <c:pt idx="6" formatCode="0">
                  <c:v>70.771897870601194</c:v>
                </c:pt>
                <c:pt idx="7" formatCode="0">
                  <c:v>65.125433224137112</c:v>
                </c:pt>
                <c:pt idx="8" formatCode="0">
                  <c:v>62.215139714422413</c:v>
                </c:pt>
                <c:pt idx="9" formatCode="0">
                  <c:v>59.007695817323274</c:v>
                </c:pt>
                <c:pt idx="10" formatCode="0">
                  <c:v>61.440850897537175</c:v>
                </c:pt>
                <c:pt idx="11" formatCode="0">
                  <c:v>54.199471587192185</c:v>
                </c:pt>
                <c:pt idx="12" formatCode="0">
                  <c:v>58.555027142747896</c:v>
                </c:pt>
                <c:pt idx="13" formatCode="0">
                  <c:v>61.389341692789955</c:v>
                </c:pt>
                <c:pt idx="14" formatCode="0">
                  <c:v>68.469801462904911</c:v>
                </c:pt>
                <c:pt idx="15" formatCode="0">
                  <c:v>67.171100164203608</c:v>
                </c:pt>
                <c:pt idx="16" formatCode="0">
                  <c:v>66.254584737706338</c:v>
                </c:pt>
                <c:pt idx="17" formatCode="0">
                  <c:v>61.721251404372993</c:v>
                </c:pt>
                <c:pt idx="18" formatCode="0">
                  <c:v>63.581059205390254</c:v>
                </c:pt>
                <c:pt idx="19" formatCode="0">
                  <c:v>62.145161769492994</c:v>
                </c:pt>
                <c:pt idx="20" formatCode="0">
                  <c:v>67.534772159103085</c:v>
                </c:pt>
                <c:pt idx="21" formatCode="0">
                  <c:v>66.90478810806637</c:v>
                </c:pt>
                <c:pt idx="22" formatCode="0">
                  <c:v>71.971454774733473</c:v>
                </c:pt>
                <c:pt idx="23" formatCode="0">
                  <c:v>73.304083013760419</c:v>
                </c:pt>
                <c:pt idx="24" formatCode="0">
                  <c:v>77.851091560768978</c:v>
                </c:pt>
                <c:pt idx="25" formatCode="0">
                  <c:v>93.532909742587151</c:v>
                </c:pt>
                <c:pt idx="26" formatCode="0">
                  <c:v>97.148374737362488</c:v>
                </c:pt>
                <c:pt idx="27" formatCode="0">
                  <c:v>98.008589791125956</c:v>
                </c:pt>
                <c:pt idx="28" formatCode="0">
                  <c:v>98.6928517657105</c:v>
                </c:pt>
                <c:pt idx="29" formatCode="0">
                  <c:v>93.057931130789129</c:v>
                </c:pt>
                <c:pt idx="30" formatCode="0">
                  <c:v>68.557931130789129</c:v>
                </c:pt>
                <c:pt idx="31" formatCode="0">
                  <c:v>61.127605197865911</c:v>
                </c:pt>
                <c:pt idx="32" formatCode="0">
                  <c:v>60.805024552704339</c:v>
                </c:pt>
                <c:pt idx="33" formatCode="0">
                  <c:v>57.682271599442991</c:v>
                </c:pt>
                <c:pt idx="34" formatCode="0">
                  <c:v>59.270757740168307</c:v>
                </c:pt>
                <c:pt idx="35" formatCode="0">
                  <c:v>65.753516360857802</c:v>
                </c:pt>
                <c:pt idx="36" formatCode="0">
                  <c:v>76.083528814157859</c:v>
                </c:pt>
                <c:pt idx="37" formatCode="0">
                  <c:v>73.360102055828989</c:v>
                </c:pt>
                <c:pt idx="38" formatCode="0">
                  <c:v>67.858146384381413</c:v>
                </c:pt>
                <c:pt idx="39" formatCode="0">
                  <c:v>72.222041196037239</c:v>
                </c:pt>
                <c:pt idx="40" formatCode="0">
                  <c:v>73.817713947897545</c:v>
                </c:pt>
                <c:pt idx="41" formatCode="0">
                  <c:v>71.090441220624101</c:v>
                </c:pt>
                <c:pt idx="42" formatCode="0">
                  <c:v>77.350307644425158</c:v>
                </c:pt>
                <c:pt idx="43" formatCode="0">
                  <c:v>90.971320777633551</c:v>
                </c:pt>
                <c:pt idx="44" formatCode="0">
                  <c:v>90.31198011829288</c:v>
                </c:pt>
                <c:pt idx="45" formatCode="0">
                  <c:v>91.852596364790998</c:v>
                </c:pt>
                <c:pt idx="46" formatCode="0">
                  <c:v>88.341958066919162</c:v>
                </c:pt>
                <c:pt idx="47" formatCode="0">
                  <c:v>86.586724572554743</c:v>
                </c:pt>
                <c:pt idx="48" formatCode="0">
                  <c:v>81.625052098687064</c:v>
                </c:pt>
                <c:pt idx="49" formatCode="0">
                  <c:v>82.679720700525465</c:v>
                </c:pt>
                <c:pt idx="50" formatCode="0">
                  <c:v>79.346387367192648</c:v>
                </c:pt>
                <c:pt idx="51" formatCode="0">
                  <c:v>83.095120903160293</c:v>
                </c:pt>
                <c:pt idx="52" formatCode="0">
                  <c:v>83.157232704402489</c:v>
                </c:pt>
                <c:pt idx="53" formatCode="0">
                  <c:v>79.919137466307674</c:v>
                </c:pt>
                <c:pt idx="54" formatCode="0">
                  <c:v>76.062717770034325</c:v>
                </c:pt>
                <c:pt idx="55" formatCode="0">
                  <c:v>72.322458029775078</c:v>
                </c:pt>
                <c:pt idx="56" formatCode="0">
                  <c:v>72.538908246225319</c:v>
                </c:pt>
                <c:pt idx="57" formatCode="0">
                  <c:v>70.157955865272967</c:v>
                </c:pt>
                <c:pt idx="58" formatCode="0">
                  <c:v>65.859371566687884</c:v>
                </c:pt>
                <c:pt idx="59" formatCode="0">
                  <c:v>60.636989931107586</c:v>
                </c:pt>
                <c:pt idx="60" formatCode="0">
                  <c:v>60.647090941208575</c:v>
                </c:pt>
                <c:pt idx="61" formatCode="0">
                  <c:v>56.490681858328905</c:v>
                </c:pt>
                <c:pt idx="62" formatCode="0">
                  <c:v>53.098686922216324</c:v>
                </c:pt>
                <c:pt idx="68" formatCode="0">
                  <c:v>82.844932844932842</c:v>
                </c:pt>
                <c:pt idx="69" formatCode="0">
                  <c:v>84.714344794989955</c:v>
                </c:pt>
                <c:pt idx="70" formatCode="0">
                  <c:v>79.771475835991396</c:v>
                </c:pt>
                <c:pt idx="71" formatCode="0">
                  <c:v>75.961952026468154</c:v>
                </c:pt>
                <c:pt idx="72" formatCode="0">
                  <c:v>81.397849462365627</c:v>
                </c:pt>
                <c:pt idx="73" formatCode="0">
                  <c:v>88.897849462365627</c:v>
                </c:pt>
                <c:pt idx="74" formatCode="0">
                  <c:v>98.106060606060609</c:v>
                </c:pt>
                <c:pt idx="75" formatCode="0">
                  <c:v>107.63257575757532</c:v>
                </c:pt>
                <c:pt idx="76" formatCode="0">
                  <c:v>121.2878787878788</c:v>
                </c:pt>
              </c:numCache>
            </c:numRef>
          </c:val>
        </c:ser>
        <c:ser>
          <c:idx val="1"/>
          <c:order val="1"/>
          <c:tx>
            <c:strRef>
              <c:f>'SR aged 31-60'!$I$1</c:f>
              <c:strCache>
                <c:ptCount val="1"/>
                <c:pt idx="0">
                  <c:v>Five year moving average SR at burial 31-60</c:v>
                </c:pt>
              </c:strCache>
            </c:strRef>
          </c:tx>
          <c:marker>
            <c:symbol val="none"/>
          </c:marker>
          <c:cat>
            <c:numRef>
              <c:f>'SR aged 31-60'!$A$2:$A$78</c:f>
              <c:numCache>
                <c:formatCode>General</c:formatCode>
                <c:ptCount val="77"/>
                <c:pt idx="0">
                  <c:v>1749</c:v>
                </c:pt>
                <c:pt idx="1">
                  <c:v>1750</c:v>
                </c:pt>
                <c:pt idx="2">
                  <c:v>1751</c:v>
                </c:pt>
                <c:pt idx="3">
                  <c:v>1752</c:v>
                </c:pt>
                <c:pt idx="4">
                  <c:v>1753</c:v>
                </c:pt>
                <c:pt idx="5">
                  <c:v>1754</c:v>
                </c:pt>
                <c:pt idx="6">
                  <c:v>1755</c:v>
                </c:pt>
                <c:pt idx="7">
                  <c:v>1756</c:v>
                </c:pt>
                <c:pt idx="8">
                  <c:v>1757</c:v>
                </c:pt>
                <c:pt idx="9">
                  <c:v>1758</c:v>
                </c:pt>
                <c:pt idx="10">
                  <c:v>1759</c:v>
                </c:pt>
                <c:pt idx="11">
                  <c:v>1760</c:v>
                </c:pt>
                <c:pt idx="12">
                  <c:v>1761</c:v>
                </c:pt>
                <c:pt idx="13">
                  <c:v>1762</c:v>
                </c:pt>
                <c:pt idx="14">
                  <c:v>1763</c:v>
                </c:pt>
                <c:pt idx="15">
                  <c:v>1764</c:v>
                </c:pt>
                <c:pt idx="16">
                  <c:v>1765</c:v>
                </c:pt>
                <c:pt idx="17">
                  <c:v>1766</c:v>
                </c:pt>
                <c:pt idx="18">
                  <c:v>1767</c:v>
                </c:pt>
                <c:pt idx="19">
                  <c:v>1768</c:v>
                </c:pt>
                <c:pt idx="20">
                  <c:v>1769</c:v>
                </c:pt>
                <c:pt idx="21">
                  <c:v>1770</c:v>
                </c:pt>
                <c:pt idx="22">
                  <c:v>1771</c:v>
                </c:pt>
                <c:pt idx="23">
                  <c:v>1772</c:v>
                </c:pt>
                <c:pt idx="24">
                  <c:v>1773</c:v>
                </c:pt>
                <c:pt idx="25">
                  <c:v>1774</c:v>
                </c:pt>
                <c:pt idx="26">
                  <c:v>1775</c:v>
                </c:pt>
                <c:pt idx="27">
                  <c:v>1776</c:v>
                </c:pt>
                <c:pt idx="28">
                  <c:v>1777</c:v>
                </c:pt>
                <c:pt idx="29">
                  <c:v>1778</c:v>
                </c:pt>
                <c:pt idx="30">
                  <c:v>1779</c:v>
                </c:pt>
                <c:pt idx="31">
                  <c:v>1780</c:v>
                </c:pt>
                <c:pt idx="32">
                  <c:v>1781</c:v>
                </c:pt>
                <c:pt idx="33">
                  <c:v>1782</c:v>
                </c:pt>
                <c:pt idx="34">
                  <c:v>1783</c:v>
                </c:pt>
                <c:pt idx="35">
                  <c:v>1784</c:v>
                </c:pt>
                <c:pt idx="36">
                  <c:v>1785</c:v>
                </c:pt>
                <c:pt idx="37">
                  <c:v>1786</c:v>
                </c:pt>
                <c:pt idx="38">
                  <c:v>1787</c:v>
                </c:pt>
                <c:pt idx="39">
                  <c:v>1788</c:v>
                </c:pt>
                <c:pt idx="40">
                  <c:v>1789</c:v>
                </c:pt>
                <c:pt idx="41">
                  <c:v>1790</c:v>
                </c:pt>
                <c:pt idx="42">
                  <c:v>1791</c:v>
                </c:pt>
                <c:pt idx="43">
                  <c:v>1792</c:v>
                </c:pt>
                <c:pt idx="44">
                  <c:v>1793</c:v>
                </c:pt>
                <c:pt idx="45">
                  <c:v>1794</c:v>
                </c:pt>
                <c:pt idx="46">
                  <c:v>1795</c:v>
                </c:pt>
                <c:pt idx="47">
                  <c:v>1796</c:v>
                </c:pt>
                <c:pt idx="48">
                  <c:v>1797</c:v>
                </c:pt>
                <c:pt idx="49">
                  <c:v>1798</c:v>
                </c:pt>
                <c:pt idx="50">
                  <c:v>1799</c:v>
                </c:pt>
                <c:pt idx="51">
                  <c:v>1800</c:v>
                </c:pt>
                <c:pt idx="52">
                  <c:v>1801</c:v>
                </c:pt>
                <c:pt idx="53">
                  <c:v>1802</c:v>
                </c:pt>
                <c:pt idx="54">
                  <c:v>1803</c:v>
                </c:pt>
                <c:pt idx="55">
                  <c:v>1804</c:v>
                </c:pt>
                <c:pt idx="56">
                  <c:v>1805</c:v>
                </c:pt>
                <c:pt idx="57">
                  <c:v>1806</c:v>
                </c:pt>
                <c:pt idx="58">
                  <c:v>1807</c:v>
                </c:pt>
                <c:pt idx="59">
                  <c:v>1808</c:v>
                </c:pt>
                <c:pt idx="60">
                  <c:v>1809</c:v>
                </c:pt>
                <c:pt idx="61">
                  <c:v>1810</c:v>
                </c:pt>
                <c:pt idx="62">
                  <c:v>1811</c:v>
                </c:pt>
                <c:pt idx="63">
                  <c:v>1812</c:v>
                </c:pt>
                <c:pt idx="64">
                  <c:v>1813</c:v>
                </c:pt>
                <c:pt idx="65">
                  <c:v>1814</c:v>
                </c:pt>
                <c:pt idx="66">
                  <c:v>1815</c:v>
                </c:pt>
                <c:pt idx="67">
                  <c:v>1816</c:v>
                </c:pt>
                <c:pt idx="68">
                  <c:v>1817</c:v>
                </c:pt>
                <c:pt idx="69">
                  <c:v>1818</c:v>
                </c:pt>
                <c:pt idx="70">
                  <c:v>1819</c:v>
                </c:pt>
                <c:pt idx="71">
                  <c:v>1820</c:v>
                </c:pt>
                <c:pt idx="72">
                  <c:v>1821</c:v>
                </c:pt>
                <c:pt idx="73">
                  <c:v>1822</c:v>
                </c:pt>
                <c:pt idx="74">
                  <c:v>1823</c:v>
                </c:pt>
                <c:pt idx="75">
                  <c:v>1824</c:v>
                </c:pt>
                <c:pt idx="76">
                  <c:v>1825</c:v>
                </c:pt>
              </c:numCache>
            </c:numRef>
          </c:cat>
          <c:val>
            <c:numRef>
              <c:f>'SR aged 31-60'!$I$2:$I$78</c:f>
              <c:numCache>
                <c:formatCode>General</c:formatCode>
                <c:ptCount val="77"/>
                <c:pt idx="2" formatCode="0">
                  <c:v>67.085225827989149</c:v>
                </c:pt>
                <c:pt idx="3" formatCode="0">
                  <c:v>69.826679528619778</c:v>
                </c:pt>
                <c:pt idx="4" formatCode="0">
                  <c:v>74.348191914538958</c:v>
                </c:pt>
                <c:pt idx="5" formatCode="0">
                  <c:v>74.969318031848303</c:v>
                </c:pt>
                <c:pt idx="6" formatCode="0">
                  <c:v>81.480350970767404</c:v>
                </c:pt>
                <c:pt idx="7" formatCode="0">
                  <c:v>84.847697909543271</c:v>
                </c:pt>
                <c:pt idx="8" formatCode="0">
                  <c:v>92.980114204607929</c:v>
                </c:pt>
                <c:pt idx="9" formatCode="0">
                  <c:v>88.256322616408596</c:v>
                </c:pt>
                <c:pt idx="10" formatCode="0">
                  <c:v>91.486377997340156</c:v>
                </c:pt>
                <c:pt idx="11" formatCode="0">
                  <c:v>87.333835624458658</c:v>
                </c:pt>
                <c:pt idx="12" formatCode="0">
                  <c:v>83.895297418478719</c:v>
                </c:pt>
                <c:pt idx="13" formatCode="0">
                  <c:v>78.414327303118597</c:v>
                </c:pt>
                <c:pt idx="14" formatCode="0">
                  <c:v>80.717568043859316</c:v>
                </c:pt>
                <c:pt idx="15" formatCode="0">
                  <c:v>78.92835235758389</c:v>
                </c:pt>
                <c:pt idx="16" formatCode="0">
                  <c:v>78.473806903039318</c:v>
                </c:pt>
                <c:pt idx="17" formatCode="0">
                  <c:v>81.223343844796858</c:v>
                </c:pt>
                <c:pt idx="18" formatCode="0">
                  <c:v>81.435187047465789</c:v>
                </c:pt>
                <c:pt idx="19" formatCode="0">
                  <c:v>80.2683705007029</c:v>
                </c:pt>
                <c:pt idx="20" formatCode="0">
                  <c:v>80.285037167369325</c:v>
                </c:pt>
                <c:pt idx="21" formatCode="0">
                  <c:v>81.930058812390968</c:v>
                </c:pt>
                <c:pt idx="22" formatCode="0">
                  <c:v>83.011917219471172</c:v>
                </c:pt>
                <c:pt idx="23" formatCode="0">
                  <c:v>86.392681382843989</c:v>
                </c:pt>
                <c:pt idx="24" formatCode="0">
                  <c:v>86.701695916183809</c:v>
                </c:pt>
                <c:pt idx="25" formatCode="0">
                  <c:v>90.138732953220099</c:v>
                </c:pt>
                <c:pt idx="26" formatCode="0">
                  <c:v>92.365522949795007</c:v>
                </c:pt>
                <c:pt idx="27" formatCode="0">
                  <c:v>90.293866898839582</c:v>
                </c:pt>
                <c:pt idx="28" formatCode="0">
                  <c:v>89.242107064471071</c:v>
                </c:pt>
                <c:pt idx="29" formatCode="0">
                  <c:v>90.749530290015471</c:v>
                </c:pt>
                <c:pt idx="30" formatCode="0">
                  <c:v>88.455898528757388</c:v>
                </c:pt>
                <c:pt idx="31" formatCode="0">
                  <c:v>87.663632341707086</c:v>
                </c:pt>
                <c:pt idx="32" formatCode="0">
                  <c:v>91.642768707622565</c:v>
                </c:pt>
                <c:pt idx="33" formatCode="0">
                  <c:v>88.355593714926314</c:v>
                </c:pt>
                <c:pt idx="34" formatCode="0">
                  <c:v>89.338961224609918</c:v>
                </c:pt>
                <c:pt idx="35" formatCode="0">
                  <c:v>88.991826345101401</c:v>
                </c:pt>
                <c:pt idx="36" formatCode="0">
                  <c:v>88.393853372127978</c:v>
                </c:pt>
                <c:pt idx="37" formatCode="0">
                  <c:v>84.314804429716816</c:v>
                </c:pt>
                <c:pt idx="38" formatCode="0">
                  <c:v>89.435312755746182</c:v>
                </c:pt>
                <c:pt idx="39" formatCode="0">
                  <c:v>92.540637042071751</c:v>
                </c:pt>
                <c:pt idx="40" formatCode="0">
                  <c:v>95.477699979134727</c:v>
                </c:pt>
                <c:pt idx="41" formatCode="0">
                  <c:v>95.572975110380284</c:v>
                </c:pt>
                <c:pt idx="42" formatCode="0">
                  <c:v>93.253408986058858</c:v>
                </c:pt>
                <c:pt idx="43" formatCode="0">
                  <c:v>91.06048508752761</c:v>
                </c:pt>
                <c:pt idx="44" formatCode="0">
                  <c:v>93.759672079397532</c:v>
                </c:pt>
                <c:pt idx="45" formatCode="0">
                  <c:v>96.259672079397532</c:v>
                </c:pt>
                <c:pt idx="46" formatCode="0">
                  <c:v>98.324361791042847</c:v>
                </c:pt>
                <c:pt idx="47" formatCode="0">
                  <c:v>104.38201030428345</c:v>
                </c:pt>
                <c:pt idx="48" formatCode="0">
                  <c:v>103.16773920802891</c:v>
                </c:pt>
                <c:pt idx="49" formatCode="0">
                  <c:v>96.230676270965986</c:v>
                </c:pt>
                <c:pt idx="50" formatCode="0">
                  <c:v>91.190993731283442</c:v>
                </c:pt>
                <c:pt idx="51" formatCode="0">
                  <c:v>89.17571903308108</c:v>
                </c:pt>
                <c:pt idx="52" formatCode="0">
                  <c:v>92.907592368388222</c:v>
                </c:pt>
                <c:pt idx="53" formatCode="0">
                  <c:v>95.809396527594316</c:v>
                </c:pt>
                <c:pt idx="54" formatCode="0">
                  <c:v>96.849907740519953</c:v>
                </c:pt>
                <c:pt idx="55" formatCode="0">
                  <c:v>100.07924545261628</c:v>
                </c:pt>
                <c:pt idx="56" formatCode="0">
                  <c:v>104.11964949302032</c:v>
                </c:pt>
                <c:pt idx="57" formatCode="0">
                  <c:v>97.788653700593954</c:v>
                </c:pt>
                <c:pt idx="58" formatCode="0">
                  <c:v>99.938665347460955</c:v>
                </c:pt>
                <c:pt idx="59" formatCode="0">
                  <c:v>103.72995391370414</c:v>
                </c:pt>
                <c:pt idx="60" formatCode="0">
                  <c:v>101.71954402430954</c:v>
                </c:pt>
                <c:pt idx="61" formatCode="0">
                  <c:v>100.634278515235</c:v>
                </c:pt>
                <c:pt idx="62" formatCode="0">
                  <c:v>105.48338584639994</c:v>
                </c:pt>
                <c:pt idx="68" formatCode="0">
                  <c:v>116.99091900911374</c:v>
                </c:pt>
                <c:pt idx="69" formatCode="0">
                  <c:v>114.66626617991173</c:v>
                </c:pt>
                <c:pt idx="70" formatCode="0">
                  <c:v>117.2124649987239</c:v>
                </c:pt>
                <c:pt idx="71" formatCode="0">
                  <c:v>116.33846322410102</c:v>
                </c:pt>
                <c:pt idx="72" formatCode="0">
                  <c:v>117.83163173418558</c:v>
                </c:pt>
                <c:pt idx="73" formatCode="0">
                  <c:v>109.1321935319384</c:v>
                </c:pt>
                <c:pt idx="74" formatCode="0">
                  <c:v>108.92706532681022</c:v>
                </c:pt>
                <c:pt idx="75" formatCode="0">
                  <c:v>104.3095165900196</c:v>
                </c:pt>
                <c:pt idx="76" formatCode="0">
                  <c:v>101.76051487364931</c:v>
                </c:pt>
              </c:numCache>
            </c:numRef>
          </c:val>
        </c:ser>
        <c:marker val="1"/>
        <c:axId val="72493696"/>
        <c:axId val="72515968"/>
      </c:lineChart>
      <c:catAx>
        <c:axId val="72493696"/>
        <c:scaling>
          <c:orientation val="minMax"/>
        </c:scaling>
        <c:axPos val="b"/>
        <c:numFmt formatCode="General" sourceLinked="1"/>
        <c:tickLblPos val="nextTo"/>
        <c:crossAx val="72515968"/>
        <c:crosses val="autoZero"/>
        <c:auto val="1"/>
        <c:lblAlgn val="ctr"/>
        <c:lblOffset val="100"/>
        <c:tickLblSkip val="5"/>
      </c:catAx>
      <c:valAx>
        <c:axId val="72515968"/>
        <c:scaling>
          <c:orientation val="minMax"/>
        </c:scaling>
        <c:axPos val="l"/>
        <c:majorGridlines/>
        <c:numFmt formatCode="General" sourceLinked="1"/>
        <c:tickLblPos val="nextTo"/>
        <c:crossAx val="72493696"/>
        <c:crosses val="autoZero"/>
        <c:crossBetween val="between"/>
      </c:valAx>
    </c:plotArea>
    <c:legend>
      <c:legendPos val="r"/>
      <c:layout>
        <c:manualLayout>
          <c:xMode val="edge"/>
          <c:yMode val="edge"/>
          <c:x val="0.12366951566951566"/>
          <c:y val="0.65957479476202518"/>
          <c:w val="0.55988396721291056"/>
          <c:h val="0.15913129773558199"/>
        </c:manualLayout>
      </c:layout>
      <c:spPr>
        <a:solidFill>
          <a:sysClr val="window" lastClr="FFFFFF"/>
        </a:solidFill>
        <a:ln>
          <a:solidFill>
            <a:schemeClr val="tx1"/>
          </a:solidFill>
        </a:ln>
        <a:effectLst>
          <a:outerShdw blurRad="50800" dist="76200" dir="2700000" algn="tl" rotWithShape="0">
            <a:prstClr val="black">
              <a:alpha val="40000"/>
            </a:prstClr>
          </a:outerShdw>
        </a:effectLst>
      </c:spPr>
      <c:txPr>
        <a:bodyPr/>
        <a:lstStyle/>
        <a:p>
          <a:pPr>
            <a:defRPr sz="1200"/>
          </a:pPr>
          <a:endParaRPr lang="en-US"/>
        </a:p>
      </c:txPr>
    </c:legend>
    <c:plotVisOnly val="1"/>
  </c:chart>
  <c:spPr>
    <a:solidFill>
      <a:prstClr val="white"/>
    </a:solidFill>
    <a:ln>
      <a:solidFill>
        <a:prstClr val="black"/>
      </a:solidFill>
    </a:ln>
    <a:effectLst>
      <a:outerShdw blurRad="50800" dist="76200" dir="2700000" algn="tl" rotWithShape="0">
        <a:prstClr val="black">
          <a:alpha val="40000"/>
        </a:prstClr>
      </a:outerShdw>
    </a:effectLst>
  </c:sp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n-GB"/>
  <c:chart>
    <c:plotArea>
      <c:layout>
        <c:manualLayout>
          <c:layoutTarget val="inner"/>
          <c:xMode val="edge"/>
          <c:yMode val="edge"/>
          <c:x val="9.3797320278786178E-2"/>
          <c:y val="3.5843485665986684E-2"/>
          <c:w val="0.86152093347882586"/>
          <c:h val="0.8332256772988188"/>
        </c:manualLayout>
      </c:layout>
      <c:lineChart>
        <c:grouping val="standard"/>
        <c:ser>
          <c:idx val="0"/>
          <c:order val="0"/>
          <c:tx>
            <c:strRef>
              <c:f>'Workhouse admissions'!$J$1</c:f>
              <c:strCache>
                <c:ptCount val="1"/>
                <c:pt idx="0">
                  <c:v>% admissions into the workhouse of paupers aged 15-30</c:v>
                </c:pt>
              </c:strCache>
            </c:strRef>
          </c:tx>
          <c:marker>
            <c:symbol val="none"/>
          </c:marker>
          <c:cat>
            <c:numRef>
              <c:f>'Workhouse admissions'!$A$2:$A$101</c:f>
              <c:numCache>
                <c:formatCode>General</c:formatCode>
                <c:ptCount val="100"/>
                <c:pt idx="0">
                  <c:v>1725</c:v>
                </c:pt>
                <c:pt idx="1">
                  <c:v>1726</c:v>
                </c:pt>
                <c:pt idx="2">
                  <c:v>1727</c:v>
                </c:pt>
                <c:pt idx="3">
                  <c:v>1728</c:v>
                </c:pt>
                <c:pt idx="4">
                  <c:v>1729</c:v>
                </c:pt>
                <c:pt idx="5">
                  <c:v>1730</c:v>
                </c:pt>
                <c:pt idx="6">
                  <c:v>1731</c:v>
                </c:pt>
                <c:pt idx="7">
                  <c:v>1732</c:v>
                </c:pt>
                <c:pt idx="8">
                  <c:v>1733</c:v>
                </c:pt>
                <c:pt idx="9">
                  <c:v>1734</c:v>
                </c:pt>
                <c:pt idx="10">
                  <c:v>1735</c:v>
                </c:pt>
                <c:pt idx="11">
                  <c:v>1736</c:v>
                </c:pt>
                <c:pt idx="12">
                  <c:v>1737</c:v>
                </c:pt>
                <c:pt idx="13">
                  <c:v>1738</c:v>
                </c:pt>
                <c:pt idx="14">
                  <c:v>1739</c:v>
                </c:pt>
                <c:pt idx="15">
                  <c:v>1740</c:v>
                </c:pt>
                <c:pt idx="16">
                  <c:v>1741</c:v>
                </c:pt>
                <c:pt idx="17">
                  <c:v>1742</c:v>
                </c:pt>
                <c:pt idx="18">
                  <c:v>1743</c:v>
                </c:pt>
                <c:pt idx="19">
                  <c:v>1744</c:v>
                </c:pt>
                <c:pt idx="20">
                  <c:v>1745</c:v>
                </c:pt>
                <c:pt idx="21">
                  <c:v>1746</c:v>
                </c:pt>
                <c:pt idx="22">
                  <c:v>1747</c:v>
                </c:pt>
                <c:pt idx="23">
                  <c:v>1748</c:v>
                </c:pt>
                <c:pt idx="24">
                  <c:v>1749</c:v>
                </c:pt>
                <c:pt idx="25">
                  <c:v>1750</c:v>
                </c:pt>
                <c:pt idx="26">
                  <c:v>1751</c:v>
                </c:pt>
                <c:pt idx="27">
                  <c:v>1752</c:v>
                </c:pt>
                <c:pt idx="28">
                  <c:v>1753</c:v>
                </c:pt>
                <c:pt idx="29">
                  <c:v>1754</c:v>
                </c:pt>
                <c:pt idx="30">
                  <c:v>1755</c:v>
                </c:pt>
                <c:pt idx="31">
                  <c:v>1756</c:v>
                </c:pt>
                <c:pt idx="32">
                  <c:v>1757</c:v>
                </c:pt>
                <c:pt idx="33">
                  <c:v>1758</c:v>
                </c:pt>
                <c:pt idx="34">
                  <c:v>1759</c:v>
                </c:pt>
                <c:pt idx="35">
                  <c:v>1760</c:v>
                </c:pt>
                <c:pt idx="36">
                  <c:v>1761</c:v>
                </c:pt>
                <c:pt idx="37">
                  <c:v>1762</c:v>
                </c:pt>
                <c:pt idx="38">
                  <c:v>1763</c:v>
                </c:pt>
                <c:pt idx="39">
                  <c:v>1764</c:v>
                </c:pt>
                <c:pt idx="40">
                  <c:v>1765</c:v>
                </c:pt>
                <c:pt idx="41">
                  <c:v>1766</c:v>
                </c:pt>
                <c:pt idx="42">
                  <c:v>1767</c:v>
                </c:pt>
                <c:pt idx="43">
                  <c:v>1768</c:v>
                </c:pt>
                <c:pt idx="44">
                  <c:v>1769</c:v>
                </c:pt>
                <c:pt idx="45">
                  <c:v>1770</c:v>
                </c:pt>
                <c:pt idx="46">
                  <c:v>1771</c:v>
                </c:pt>
                <c:pt idx="47">
                  <c:v>1772</c:v>
                </c:pt>
                <c:pt idx="48">
                  <c:v>1773</c:v>
                </c:pt>
                <c:pt idx="49">
                  <c:v>1774</c:v>
                </c:pt>
                <c:pt idx="50">
                  <c:v>1775</c:v>
                </c:pt>
                <c:pt idx="51">
                  <c:v>1776</c:v>
                </c:pt>
                <c:pt idx="52">
                  <c:v>1777</c:v>
                </c:pt>
                <c:pt idx="53">
                  <c:v>1778</c:v>
                </c:pt>
                <c:pt idx="54">
                  <c:v>1779</c:v>
                </c:pt>
                <c:pt idx="55">
                  <c:v>1780</c:v>
                </c:pt>
                <c:pt idx="56">
                  <c:v>1781</c:v>
                </c:pt>
                <c:pt idx="57">
                  <c:v>1782</c:v>
                </c:pt>
                <c:pt idx="58">
                  <c:v>1783</c:v>
                </c:pt>
                <c:pt idx="59">
                  <c:v>1784</c:v>
                </c:pt>
                <c:pt idx="60">
                  <c:v>1785</c:v>
                </c:pt>
                <c:pt idx="61">
                  <c:v>1786</c:v>
                </c:pt>
                <c:pt idx="62">
                  <c:v>1787</c:v>
                </c:pt>
                <c:pt idx="63">
                  <c:v>1788</c:v>
                </c:pt>
                <c:pt idx="64">
                  <c:v>1789</c:v>
                </c:pt>
                <c:pt idx="65">
                  <c:v>1790</c:v>
                </c:pt>
                <c:pt idx="66">
                  <c:v>1791</c:v>
                </c:pt>
                <c:pt idx="67">
                  <c:v>1792</c:v>
                </c:pt>
                <c:pt idx="68">
                  <c:v>1793</c:v>
                </c:pt>
                <c:pt idx="69">
                  <c:v>1794</c:v>
                </c:pt>
                <c:pt idx="70">
                  <c:v>1795</c:v>
                </c:pt>
                <c:pt idx="71">
                  <c:v>1796</c:v>
                </c:pt>
                <c:pt idx="72">
                  <c:v>1797</c:v>
                </c:pt>
                <c:pt idx="73">
                  <c:v>1798</c:v>
                </c:pt>
                <c:pt idx="74">
                  <c:v>1799</c:v>
                </c:pt>
                <c:pt idx="75">
                  <c:v>1800</c:v>
                </c:pt>
                <c:pt idx="76">
                  <c:v>1801</c:v>
                </c:pt>
                <c:pt idx="77">
                  <c:v>1802</c:v>
                </c:pt>
                <c:pt idx="78">
                  <c:v>1803</c:v>
                </c:pt>
                <c:pt idx="79">
                  <c:v>1804</c:v>
                </c:pt>
                <c:pt idx="80">
                  <c:v>1805</c:v>
                </c:pt>
                <c:pt idx="81">
                  <c:v>1806</c:v>
                </c:pt>
                <c:pt idx="82">
                  <c:v>1807</c:v>
                </c:pt>
                <c:pt idx="83">
                  <c:v>1808</c:v>
                </c:pt>
                <c:pt idx="84">
                  <c:v>1809</c:v>
                </c:pt>
                <c:pt idx="85">
                  <c:v>1810</c:v>
                </c:pt>
                <c:pt idx="86">
                  <c:v>1811</c:v>
                </c:pt>
                <c:pt idx="87">
                  <c:v>1812</c:v>
                </c:pt>
                <c:pt idx="88">
                  <c:v>1813</c:v>
                </c:pt>
                <c:pt idx="89">
                  <c:v>1814</c:v>
                </c:pt>
                <c:pt idx="90">
                  <c:v>1815</c:v>
                </c:pt>
                <c:pt idx="91">
                  <c:v>1816</c:v>
                </c:pt>
                <c:pt idx="92">
                  <c:v>1817</c:v>
                </c:pt>
                <c:pt idx="93">
                  <c:v>1818</c:v>
                </c:pt>
                <c:pt idx="94">
                  <c:v>1819</c:v>
                </c:pt>
                <c:pt idx="95">
                  <c:v>1820</c:v>
                </c:pt>
                <c:pt idx="96">
                  <c:v>1821</c:v>
                </c:pt>
                <c:pt idx="97">
                  <c:v>1822</c:v>
                </c:pt>
                <c:pt idx="98">
                  <c:v>1823</c:v>
                </c:pt>
                <c:pt idx="99">
                  <c:v>1824</c:v>
                </c:pt>
              </c:numCache>
            </c:numRef>
          </c:cat>
          <c:val>
            <c:numRef>
              <c:f>'Workhouse admissions'!$J$2:$J$101</c:f>
              <c:numCache>
                <c:formatCode>0%</c:formatCode>
                <c:ptCount val="100"/>
                <c:pt idx="1">
                  <c:v>0.25790349417637271</c:v>
                </c:pt>
                <c:pt idx="2">
                  <c:v>0.2454819277108434</c:v>
                </c:pt>
                <c:pt idx="3">
                  <c:v>0.29621125143513066</c:v>
                </c:pt>
                <c:pt idx="4">
                  <c:v>0.30454545454545456</c:v>
                </c:pt>
                <c:pt idx="12">
                  <c:v>0.26896551724137935</c:v>
                </c:pt>
                <c:pt idx="13">
                  <c:v>0.30122757318225013</c:v>
                </c:pt>
                <c:pt idx="14">
                  <c:v>0.29518716577540327</c:v>
                </c:pt>
                <c:pt idx="15">
                  <c:v>0.25874125874125703</c:v>
                </c:pt>
                <c:pt idx="16">
                  <c:v>0.30921619293712332</c:v>
                </c:pt>
                <c:pt idx="17">
                  <c:v>0.31125131440588855</c:v>
                </c:pt>
                <c:pt idx="18">
                  <c:v>0.2863534675615213</c:v>
                </c:pt>
                <c:pt idx="19">
                  <c:v>0.2454672245467239</c:v>
                </c:pt>
                <c:pt idx="20">
                  <c:v>0.23796791443850271</c:v>
                </c:pt>
                <c:pt idx="21">
                  <c:v>0.22320441988950276</c:v>
                </c:pt>
                <c:pt idx="22">
                  <c:v>0.17787913340935024</c:v>
                </c:pt>
                <c:pt idx="23">
                  <c:v>0.24405506883604541</c:v>
                </c:pt>
                <c:pt idx="24">
                  <c:v>0.27564102564102427</c:v>
                </c:pt>
                <c:pt idx="25">
                  <c:v>0.27075098814229248</c:v>
                </c:pt>
                <c:pt idx="26">
                  <c:v>0.26273148148148129</c:v>
                </c:pt>
                <c:pt idx="27">
                  <c:v>0.27245508982035932</c:v>
                </c:pt>
                <c:pt idx="28">
                  <c:v>0.2436868686868687</c:v>
                </c:pt>
                <c:pt idx="29">
                  <c:v>0.26923076923076938</c:v>
                </c:pt>
                <c:pt idx="30">
                  <c:v>0.26</c:v>
                </c:pt>
                <c:pt idx="31">
                  <c:v>0.25</c:v>
                </c:pt>
                <c:pt idx="32">
                  <c:v>0.24363636363636448</c:v>
                </c:pt>
                <c:pt idx="33">
                  <c:v>0.24888226527570789</c:v>
                </c:pt>
                <c:pt idx="34">
                  <c:v>0.26860254083484753</c:v>
                </c:pt>
                <c:pt idx="35">
                  <c:v>0.20573355817875211</c:v>
                </c:pt>
                <c:pt idx="36">
                  <c:v>0.20319999999999999</c:v>
                </c:pt>
                <c:pt idx="37">
                  <c:v>0.20838794233289717</c:v>
                </c:pt>
                <c:pt idx="38">
                  <c:v>0.26510989010989133</c:v>
                </c:pt>
                <c:pt idx="39">
                  <c:v>0.24221453287197364</c:v>
                </c:pt>
                <c:pt idx="40">
                  <c:v>0.27083333333333326</c:v>
                </c:pt>
                <c:pt idx="41">
                  <c:v>0.23429319371727864</c:v>
                </c:pt>
                <c:pt idx="42">
                  <c:v>0.27021696252465693</c:v>
                </c:pt>
                <c:pt idx="43">
                  <c:v>0.29580573951435035</c:v>
                </c:pt>
                <c:pt idx="44">
                  <c:v>0.2715736040609138</c:v>
                </c:pt>
                <c:pt idx="45">
                  <c:v>0.27728613569321536</c:v>
                </c:pt>
                <c:pt idx="46">
                  <c:v>0.25587467362924643</c:v>
                </c:pt>
                <c:pt idx="47">
                  <c:v>0.26237623762376361</c:v>
                </c:pt>
                <c:pt idx="48">
                  <c:v>0.28874269005847952</c:v>
                </c:pt>
                <c:pt idx="49">
                  <c:v>0.30754162585700434</c:v>
                </c:pt>
                <c:pt idx="50">
                  <c:v>0.26023391812865493</c:v>
                </c:pt>
                <c:pt idx="51">
                  <c:v>0.26099158091674468</c:v>
                </c:pt>
                <c:pt idx="52">
                  <c:v>0.24935064935064935</c:v>
                </c:pt>
                <c:pt idx="53">
                  <c:v>0.271900826446281</c:v>
                </c:pt>
                <c:pt idx="54">
                  <c:v>0.24418604651162859</c:v>
                </c:pt>
                <c:pt idx="55">
                  <c:v>0.29729729729729731</c:v>
                </c:pt>
                <c:pt idx="56">
                  <c:v>0.29556650246305438</c:v>
                </c:pt>
                <c:pt idx="57">
                  <c:v>0.30775716694772348</c:v>
                </c:pt>
                <c:pt idx="58">
                  <c:v>0.30738362760834848</c:v>
                </c:pt>
                <c:pt idx="59">
                  <c:v>0.29784537389100285</c:v>
                </c:pt>
                <c:pt idx="60">
                  <c:v>0.29880728185812938</c:v>
                </c:pt>
                <c:pt idx="61">
                  <c:v>0.23613193403298371</c:v>
                </c:pt>
                <c:pt idx="62">
                  <c:v>0.25410544511668109</c:v>
                </c:pt>
                <c:pt idx="63">
                  <c:v>0.24923076923076923</c:v>
                </c:pt>
                <c:pt idx="64">
                  <c:v>0.25246195165622204</c:v>
                </c:pt>
                <c:pt idx="65">
                  <c:v>0.24834983498349944</c:v>
                </c:pt>
                <c:pt idx="66">
                  <c:v>0.23097826086956524</c:v>
                </c:pt>
                <c:pt idx="67">
                  <c:v>0.23864734299516996</c:v>
                </c:pt>
                <c:pt idx="68">
                  <c:v>0.25592885375494351</c:v>
                </c:pt>
                <c:pt idx="69">
                  <c:v>0.25369978858350828</c:v>
                </c:pt>
                <c:pt idx="70">
                  <c:v>0.24921135646687825</c:v>
                </c:pt>
                <c:pt idx="71">
                  <c:v>0.24473684210526442</c:v>
                </c:pt>
                <c:pt idx="72">
                  <c:v>0.19743589743589826</c:v>
                </c:pt>
                <c:pt idx="73">
                  <c:v>0.20509193776520596</c:v>
                </c:pt>
                <c:pt idx="74">
                  <c:v>0.21059268600252296</c:v>
                </c:pt>
                <c:pt idx="75">
                  <c:v>0.21665174574753804</c:v>
                </c:pt>
                <c:pt idx="76">
                  <c:v>0.21711899791231806</c:v>
                </c:pt>
                <c:pt idx="77">
                  <c:v>0.22865013774104684</c:v>
                </c:pt>
                <c:pt idx="78">
                  <c:v>0.21578947368421117</c:v>
                </c:pt>
                <c:pt idx="79">
                  <c:v>0.2043343653250774</c:v>
                </c:pt>
                <c:pt idx="80">
                  <c:v>0.18730650154798828</c:v>
                </c:pt>
                <c:pt idx="81">
                  <c:v>0.21633888048411573</c:v>
                </c:pt>
                <c:pt idx="82">
                  <c:v>0.21328224776500723</c:v>
                </c:pt>
                <c:pt idx="83">
                  <c:v>0.21132075471698114</c:v>
                </c:pt>
                <c:pt idx="84">
                  <c:v>0.21032745591939594</c:v>
                </c:pt>
                <c:pt idx="85">
                  <c:v>0.19952210274790921</c:v>
                </c:pt>
                <c:pt idx="86">
                  <c:v>0.20240700218818394</c:v>
                </c:pt>
                <c:pt idx="87">
                  <c:v>0.19158075601374508</c:v>
                </c:pt>
                <c:pt idx="88">
                  <c:v>0.18786127167630146</c:v>
                </c:pt>
                <c:pt idx="89">
                  <c:v>0.20431328036322458</c:v>
                </c:pt>
                <c:pt idx="90">
                  <c:v>0.17868338557993813</c:v>
                </c:pt>
                <c:pt idx="91">
                  <c:v>0.21244444444444599</c:v>
                </c:pt>
                <c:pt idx="92">
                  <c:v>0.25019305019304888</c:v>
                </c:pt>
                <c:pt idx="93">
                  <c:v>0.22054915854738807</c:v>
                </c:pt>
                <c:pt idx="94">
                  <c:v>0.25075301204819056</c:v>
                </c:pt>
                <c:pt idx="95">
                  <c:v>0.22344610542879695</c:v>
                </c:pt>
                <c:pt idx="96">
                  <c:v>0.22321428571428636</c:v>
                </c:pt>
                <c:pt idx="97">
                  <c:v>0.20491803278688647</c:v>
                </c:pt>
                <c:pt idx="98">
                  <c:v>0.22964509394572041</c:v>
                </c:pt>
                <c:pt idx="99">
                  <c:v>0.23236514522821577</c:v>
                </c:pt>
              </c:numCache>
            </c:numRef>
          </c:val>
        </c:ser>
        <c:ser>
          <c:idx val="1"/>
          <c:order val="1"/>
          <c:tx>
            <c:strRef>
              <c:f>'Workhouse admissions'!$K$1</c:f>
              <c:strCache>
                <c:ptCount val="1"/>
                <c:pt idx="0">
                  <c:v>% admissions into the workhouse of paupers aged 15-30 five year moving average</c:v>
                </c:pt>
              </c:strCache>
            </c:strRef>
          </c:tx>
          <c:marker>
            <c:symbol val="none"/>
          </c:marker>
          <c:cat>
            <c:numRef>
              <c:f>'Workhouse admissions'!$A$2:$A$101</c:f>
              <c:numCache>
                <c:formatCode>General</c:formatCode>
                <c:ptCount val="100"/>
                <c:pt idx="0">
                  <c:v>1725</c:v>
                </c:pt>
                <c:pt idx="1">
                  <c:v>1726</c:v>
                </c:pt>
                <c:pt idx="2">
                  <c:v>1727</c:v>
                </c:pt>
                <c:pt idx="3">
                  <c:v>1728</c:v>
                </c:pt>
                <c:pt idx="4">
                  <c:v>1729</c:v>
                </c:pt>
                <c:pt idx="5">
                  <c:v>1730</c:v>
                </c:pt>
                <c:pt idx="6">
                  <c:v>1731</c:v>
                </c:pt>
                <c:pt idx="7">
                  <c:v>1732</c:v>
                </c:pt>
                <c:pt idx="8">
                  <c:v>1733</c:v>
                </c:pt>
                <c:pt idx="9">
                  <c:v>1734</c:v>
                </c:pt>
                <c:pt idx="10">
                  <c:v>1735</c:v>
                </c:pt>
                <c:pt idx="11">
                  <c:v>1736</c:v>
                </c:pt>
                <c:pt idx="12">
                  <c:v>1737</c:v>
                </c:pt>
                <c:pt idx="13">
                  <c:v>1738</c:v>
                </c:pt>
                <c:pt idx="14">
                  <c:v>1739</c:v>
                </c:pt>
                <c:pt idx="15">
                  <c:v>1740</c:v>
                </c:pt>
                <c:pt idx="16">
                  <c:v>1741</c:v>
                </c:pt>
                <c:pt idx="17">
                  <c:v>1742</c:v>
                </c:pt>
                <c:pt idx="18">
                  <c:v>1743</c:v>
                </c:pt>
                <c:pt idx="19">
                  <c:v>1744</c:v>
                </c:pt>
                <c:pt idx="20">
                  <c:v>1745</c:v>
                </c:pt>
                <c:pt idx="21">
                  <c:v>1746</c:v>
                </c:pt>
                <c:pt idx="22">
                  <c:v>1747</c:v>
                </c:pt>
                <c:pt idx="23">
                  <c:v>1748</c:v>
                </c:pt>
                <c:pt idx="24">
                  <c:v>1749</c:v>
                </c:pt>
                <c:pt idx="25">
                  <c:v>1750</c:v>
                </c:pt>
                <c:pt idx="26">
                  <c:v>1751</c:v>
                </c:pt>
                <c:pt idx="27">
                  <c:v>1752</c:v>
                </c:pt>
                <c:pt idx="28">
                  <c:v>1753</c:v>
                </c:pt>
                <c:pt idx="29">
                  <c:v>1754</c:v>
                </c:pt>
                <c:pt idx="30">
                  <c:v>1755</c:v>
                </c:pt>
                <c:pt idx="31">
                  <c:v>1756</c:v>
                </c:pt>
                <c:pt idx="32">
                  <c:v>1757</c:v>
                </c:pt>
                <c:pt idx="33">
                  <c:v>1758</c:v>
                </c:pt>
                <c:pt idx="34">
                  <c:v>1759</c:v>
                </c:pt>
                <c:pt idx="35">
                  <c:v>1760</c:v>
                </c:pt>
                <c:pt idx="36">
                  <c:v>1761</c:v>
                </c:pt>
                <c:pt idx="37">
                  <c:v>1762</c:v>
                </c:pt>
                <c:pt idx="38">
                  <c:v>1763</c:v>
                </c:pt>
                <c:pt idx="39">
                  <c:v>1764</c:v>
                </c:pt>
                <c:pt idx="40">
                  <c:v>1765</c:v>
                </c:pt>
                <c:pt idx="41">
                  <c:v>1766</c:v>
                </c:pt>
                <c:pt idx="42">
                  <c:v>1767</c:v>
                </c:pt>
                <c:pt idx="43">
                  <c:v>1768</c:v>
                </c:pt>
                <c:pt idx="44">
                  <c:v>1769</c:v>
                </c:pt>
                <c:pt idx="45">
                  <c:v>1770</c:v>
                </c:pt>
                <c:pt idx="46">
                  <c:v>1771</c:v>
                </c:pt>
                <c:pt idx="47">
                  <c:v>1772</c:v>
                </c:pt>
                <c:pt idx="48">
                  <c:v>1773</c:v>
                </c:pt>
                <c:pt idx="49">
                  <c:v>1774</c:v>
                </c:pt>
                <c:pt idx="50">
                  <c:v>1775</c:v>
                </c:pt>
                <c:pt idx="51">
                  <c:v>1776</c:v>
                </c:pt>
                <c:pt idx="52">
                  <c:v>1777</c:v>
                </c:pt>
                <c:pt idx="53">
                  <c:v>1778</c:v>
                </c:pt>
                <c:pt idx="54">
                  <c:v>1779</c:v>
                </c:pt>
                <c:pt idx="55">
                  <c:v>1780</c:v>
                </c:pt>
                <c:pt idx="56">
                  <c:v>1781</c:v>
                </c:pt>
                <c:pt idx="57">
                  <c:v>1782</c:v>
                </c:pt>
                <c:pt idx="58">
                  <c:v>1783</c:v>
                </c:pt>
                <c:pt idx="59">
                  <c:v>1784</c:v>
                </c:pt>
                <c:pt idx="60">
                  <c:v>1785</c:v>
                </c:pt>
                <c:pt idx="61">
                  <c:v>1786</c:v>
                </c:pt>
                <c:pt idx="62">
                  <c:v>1787</c:v>
                </c:pt>
                <c:pt idx="63">
                  <c:v>1788</c:v>
                </c:pt>
                <c:pt idx="64">
                  <c:v>1789</c:v>
                </c:pt>
                <c:pt idx="65">
                  <c:v>1790</c:v>
                </c:pt>
                <c:pt idx="66">
                  <c:v>1791</c:v>
                </c:pt>
                <c:pt idx="67">
                  <c:v>1792</c:v>
                </c:pt>
                <c:pt idx="68">
                  <c:v>1793</c:v>
                </c:pt>
                <c:pt idx="69">
                  <c:v>1794</c:v>
                </c:pt>
                <c:pt idx="70">
                  <c:v>1795</c:v>
                </c:pt>
                <c:pt idx="71">
                  <c:v>1796</c:v>
                </c:pt>
                <c:pt idx="72">
                  <c:v>1797</c:v>
                </c:pt>
                <c:pt idx="73">
                  <c:v>1798</c:v>
                </c:pt>
                <c:pt idx="74">
                  <c:v>1799</c:v>
                </c:pt>
                <c:pt idx="75">
                  <c:v>1800</c:v>
                </c:pt>
                <c:pt idx="76">
                  <c:v>1801</c:v>
                </c:pt>
                <c:pt idx="77">
                  <c:v>1802</c:v>
                </c:pt>
                <c:pt idx="78">
                  <c:v>1803</c:v>
                </c:pt>
                <c:pt idx="79">
                  <c:v>1804</c:v>
                </c:pt>
                <c:pt idx="80">
                  <c:v>1805</c:v>
                </c:pt>
                <c:pt idx="81">
                  <c:v>1806</c:v>
                </c:pt>
                <c:pt idx="82">
                  <c:v>1807</c:v>
                </c:pt>
                <c:pt idx="83">
                  <c:v>1808</c:v>
                </c:pt>
                <c:pt idx="84">
                  <c:v>1809</c:v>
                </c:pt>
                <c:pt idx="85">
                  <c:v>1810</c:v>
                </c:pt>
                <c:pt idx="86">
                  <c:v>1811</c:v>
                </c:pt>
                <c:pt idx="87">
                  <c:v>1812</c:v>
                </c:pt>
                <c:pt idx="88">
                  <c:v>1813</c:v>
                </c:pt>
                <c:pt idx="89">
                  <c:v>1814</c:v>
                </c:pt>
                <c:pt idx="90">
                  <c:v>1815</c:v>
                </c:pt>
                <c:pt idx="91">
                  <c:v>1816</c:v>
                </c:pt>
                <c:pt idx="92">
                  <c:v>1817</c:v>
                </c:pt>
                <c:pt idx="93">
                  <c:v>1818</c:v>
                </c:pt>
                <c:pt idx="94">
                  <c:v>1819</c:v>
                </c:pt>
                <c:pt idx="95">
                  <c:v>1820</c:v>
                </c:pt>
                <c:pt idx="96">
                  <c:v>1821</c:v>
                </c:pt>
                <c:pt idx="97">
                  <c:v>1822</c:v>
                </c:pt>
                <c:pt idx="98">
                  <c:v>1823</c:v>
                </c:pt>
                <c:pt idx="99">
                  <c:v>1824</c:v>
                </c:pt>
              </c:numCache>
            </c:numRef>
          </c:cat>
          <c:val>
            <c:numRef>
              <c:f>'Workhouse admissions'!$K$2:$K$101</c:f>
              <c:numCache>
                <c:formatCode>General</c:formatCode>
                <c:ptCount val="100"/>
                <c:pt idx="2" formatCode="0%">
                  <c:v>0.2760355319669508</c:v>
                </c:pt>
                <c:pt idx="3" formatCode="0%">
                  <c:v>0.2760355319669508</c:v>
                </c:pt>
                <c:pt idx="4" formatCode="0%">
                  <c:v>0.28207954456380996</c:v>
                </c:pt>
                <c:pt idx="12" formatCode="0%">
                  <c:v>0.2884600853996796</c:v>
                </c:pt>
                <c:pt idx="13" formatCode="0%">
                  <c:v>0.28103037873507181</c:v>
                </c:pt>
                <c:pt idx="14" formatCode="0%">
                  <c:v>0.28666754157548191</c:v>
                </c:pt>
                <c:pt idx="15" formatCode="0%">
                  <c:v>0.29512470100838512</c:v>
                </c:pt>
                <c:pt idx="16" formatCode="0%">
                  <c:v>0.29214987988424029</c:v>
                </c:pt>
                <c:pt idx="17" formatCode="0%">
                  <c:v>0.28220589163850285</c:v>
                </c:pt>
                <c:pt idx="18" formatCode="0%">
                  <c:v>0.2780512227779518</c:v>
                </c:pt>
                <c:pt idx="19" formatCode="0%">
                  <c:v>0.26084886816842889</c:v>
                </c:pt>
                <c:pt idx="20" formatCode="0%">
                  <c:v>0.23417443196911983</c:v>
                </c:pt>
                <c:pt idx="21" formatCode="0%">
                  <c:v>0.22571475222402471</c:v>
                </c:pt>
                <c:pt idx="22" formatCode="0%">
                  <c:v>0.23174951244288541</c:v>
                </c:pt>
                <c:pt idx="23" formatCode="0%">
                  <c:v>0.23830612718364322</c:v>
                </c:pt>
                <c:pt idx="24" formatCode="0%">
                  <c:v>0.24621153950204019</c:v>
                </c:pt>
                <c:pt idx="25" formatCode="0%">
                  <c:v>0.26512673078424293</c:v>
                </c:pt>
                <c:pt idx="26" formatCode="0%">
                  <c:v>0.26505309075440558</c:v>
                </c:pt>
                <c:pt idx="27" formatCode="0%">
                  <c:v>0.2637710394723542</c:v>
                </c:pt>
                <c:pt idx="28" formatCode="0%">
                  <c:v>0.26162084184389695</c:v>
                </c:pt>
                <c:pt idx="29" formatCode="0%">
                  <c:v>0.25907454554759946</c:v>
                </c:pt>
                <c:pt idx="30" formatCode="0%">
                  <c:v>0.25331080031080278</c:v>
                </c:pt>
                <c:pt idx="31" formatCode="0%">
                  <c:v>0.25434987962856831</c:v>
                </c:pt>
                <c:pt idx="32" formatCode="0%">
                  <c:v>0.25422423394938348</c:v>
                </c:pt>
                <c:pt idx="33" formatCode="0%">
                  <c:v>0.24337094558513453</c:v>
                </c:pt>
                <c:pt idx="34" formatCode="0%">
                  <c:v>0.23401094558513497</c:v>
                </c:pt>
                <c:pt idx="35" formatCode="0%">
                  <c:v>0.22696126132444044</c:v>
                </c:pt>
                <c:pt idx="36" formatCode="0%">
                  <c:v>0.23020678629127694</c:v>
                </c:pt>
                <c:pt idx="37" formatCode="0%">
                  <c:v>0.22492918469870221</c:v>
                </c:pt>
                <c:pt idx="38" formatCode="0%">
                  <c:v>0.23794913972961912</c:v>
                </c:pt>
                <c:pt idx="39" formatCode="0%">
                  <c:v>0.24416777847307389</c:v>
                </c:pt>
                <c:pt idx="40" formatCode="0%">
                  <c:v>0.25653358251142427</c:v>
                </c:pt>
                <c:pt idx="41" formatCode="0%">
                  <c:v>0.26267275239231735</c:v>
                </c:pt>
                <c:pt idx="42" formatCode="0%">
                  <c:v>0.26854456663010556</c:v>
                </c:pt>
                <c:pt idx="43" formatCode="0%">
                  <c:v>0.26983512710208207</c:v>
                </c:pt>
                <c:pt idx="44" formatCode="0%">
                  <c:v>0.27415142308447532</c:v>
                </c:pt>
                <c:pt idx="45" formatCode="0%">
                  <c:v>0.27258327810429783</c:v>
                </c:pt>
                <c:pt idx="46" formatCode="0%">
                  <c:v>0.2711706682131228</c:v>
                </c:pt>
                <c:pt idx="47" formatCode="0%">
                  <c:v>0.27836427257234247</c:v>
                </c:pt>
                <c:pt idx="48" formatCode="0%">
                  <c:v>0.27495382905942978</c:v>
                </c:pt>
                <c:pt idx="49" formatCode="0%">
                  <c:v>0.27597721051692875</c:v>
                </c:pt>
                <c:pt idx="50" formatCode="0%">
                  <c:v>0.2733720928623079</c:v>
                </c:pt>
                <c:pt idx="51" formatCode="0%">
                  <c:v>0.27000372013986801</c:v>
                </c:pt>
                <c:pt idx="52" formatCode="0%">
                  <c:v>0.25733260427079158</c:v>
                </c:pt>
                <c:pt idx="53" formatCode="0%">
                  <c:v>0.26474528010452003</c:v>
                </c:pt>
                <c:pt idx="54" formatCode="0%">
                  <c:v>0.27166026441378194</c:v>
                </c:pt>
                <c:pt idx="55" formatCode="0%">
                  <c:v>0.28334156793319681</c:v>
                </c:pt>
                <c:pt idx="56" formatCode="0%">
                  <c:v>0.29043812816561032</c:v>
                </c:pt>
                <c:pt idx="57" formatCode="0%">
                  <c:v>0.30116999364148578</c:v>
                </c:pt>
                <c:pt idx="58" formatCode="0%">
                  <c:v>0.30147199055365298</c:v>
                </c:pt>
                <c:pt idx="59" formatCode="0%">
                  <c:v>0.28958507686763835</c:v>
                </c:pt>
                <c:pt idx="60" formatCode="0%">
                  <c:v>0.27885473250142839</c:v>
                </c:pt>
                <c:pt idx="61" formatCode="0%">
                  <c:v>0.26722416082591288</c:v>
                </c:pt>
                <c:pt idx="62" formatCode="0%">
                  <c:v>0.25814747637895702</c:v>
                </c:pt>
                <c:pt idx="63" formatCode="0%">
                  <c:v>0.24805598700403145</c:v>
                </c:pt>
                <c:pt idx="64" formatCode="0%">
                  <c:v>0.24702525237134787</c:v>
                </c:pt>
                <c:pt idx="65" formatCode="0%">
                  <c:v>0.24393363194704559</c:v>
                </c:pt>
                <c:pt idx="66" formatCode="0%">
                  <c:v>0.24527324885187995</c:v>
                </c:pt>
                <c:pt idx="67" formatCode="0%">
                  <c:v>0.24552081623733671</c:v>
                </c:pt>
                <c:pt idx="68" formatCode="0%">
                  <c:v>0.2456931205340124</c:v>
                </c:pt>
                <c:pt idx="69" formatCode="0%">
                  <c:v>0.24844483678115326</c:v>
                </c:pt>
                <c:pt idx="70" formatCode="0%">
                  <c:v>0.24020254766929774</c:v>
                </c:pt>
                <c:pt idx="71" formatCode="0%">
                  <c:v>0.23003516447135094</c:v>
                </c:pt>
                <c:pt idx="72" formatCode="0%">
                  <c:v>0.22141374395515295</c:v>
                </c:pt>
                <c:pt idx="73" formatCode="0%">
                  <c:v>0.21490182181128586</c:v>
                </c:pt>
                <c:pt idx="74" formatCode="0%">
                  <c:v>0.20937825297269624</c:v>
                </c:pt>
                <c:pt idx="75" formatCode="0%">
                  <c:v>0.21562110103372589</c:v>
                </c:pt>
                <c:pt idx="76" formatCode="0%">
                  <c:v>0.21776060821752696</c:v>
                </c:pt>
                <c:pt idx="77" formatCode="0%">
                  <c:v>0.21650894408203913</c:v>
                </c:pt>
                <c:pt idx="78" formatCode="0%">
                  <c:v>0.21063989524212867</c:v>
                </c:pt>
                <c:pt idx="79" formatCode="0%">
                  <c:v>0.21048387175648794</c:v>
                </c:pt>
                <c:pt idx="80" formatCode="0%">
                  <c:v>0.20741029376128076</c:v>
                </c:pt>
                <c:pt idx="81" formatCode="0%">
                  <c:v>0.20651654996783414</c:v>
                </c:pt>
                <c:pt idx="82" formatCode="0%">
                  <c:v>0.20771516808669807</c:v>
                </c:pt>
                <c:pt idx="83" formatCode="0%">
                  <c:v>0.21015828832668143</c:v>
                </c:pt>
                <c:pt idx="84" formatCode="0%">
                  <c:v>0.20737191266749541</c:v>
                </c:pt>
                <c:pt idx="85" formatCode="0%">
                  <c:v>0.20303161431724304</c:v>
                </c:pt>
                <c:pt idx="86" formatCode="0%">
                  <c:v>0.19833971770910688</c:v>
                </c:pt>
                <c:pt idx="87" formatCode="0%">
                  <c:v>0.19713688259787346</c:v>
                </c:pt>
                <c:pt idx="88" formatCode="0%">
                  <c:v>0.19296913916427919</c:v>
                </c:pt>
                <c:pt idx="89" formatCode="0%">
                  <c:v>0.19497662761553017</c:v>
                </c:pt>
                <c:pt idx="90" formatCode="0%">
                  <c:v>0.20669908645139257</c:v>
                </c:pt>
                <c:pt idx="91" formatCode="0%">
                  <c:v>0.21323666382560871</c:v>
                </c:pt>
                <c:pt idx="92" formatCode="0%">
                  <c:v>0.22252461016260233</c:v>
                </c:pt>
                <c:pt idx="93" formatCode="0%">
                  <c:v>0.23147715413237513</c:v>
                </c:pt>
                <c:pt idx="94" formatCode="0%">
                  <c:v>0.2336311223863424</c:v>
                </c:pt>
                <c:pt idx="95" formatCode="0%">
                  <c:v>0.22457611890510937</c:v>
                </c:pt>
                <c:pt idx="96" formatCode="0%">
                  <c:v>0.22639530598477603</c:v>
                </c:pt>
                <c:pt idx="97" formatCode="0%">
                  <c:v>0.22271773262078071</c:v>
                </c:pt>
                <c:pt idx="98" formatCode="0%">
                  <c:v>0.22771766328019571</c:v>
                </c:pt>
                <c:pt idx="99" formatCode="0%">
                  <c:v>0.22884350767167316</c:v>
                </c:pt>
              </c:numCache>
            </c:numRef>
          </c:val>
        </c:ser>
        <c:marker val="1"/>
        <c:axId val="72537216"/>
        <c:axId val="72538752"/>
      </c:lineChart>
      <c:catAx>
        <c:axId val="72537216"/>
        <c:scaling>
          <c:orientation val="minMax"/>
        </c:scaling>
        <c:axPos val="b"/>
        <c:numFmt formatCode="General" sourceLinked="1"/>
        <c:tickLblPos val="nextTo"/>
        <c:crossAx val="72538752"/>
        <c:crosses val="autoZero"/>
        <c:auto val="1"/>
        <c:lblAlgn val="ctr"/>
        <c:lblOffset val="100"/>
        <c:tickLblSkip val="10"/>
      </c:catAx>
      <c:valAx>
        <c:axId val="72538752"/>
        <c:scaling>
          <c:orientation val="minMax"/>
          <c:min val="0.1"/>
        </c:scaling>
        <c:axPos val="l"/>
        <c:majorGridlines/>
        <c:numFmt formatCode="0%" sourceLinked="0"/>
        <c:tickLblPos val="nextTo"/>
        <c:crossAx val="72537216"/>
        <c:crosses val="autoZero"/>
        <c:crossBetween val="between"/>
      </c:valAx>
    </c:plotArea>
    <c:legend>
      <c:legendPos val="r"/>
      <c:layout>
        <c:manualLayout>
          <c:xMode val="edge"/>
          <c:yMode val="edge"/>
          <c:x val="0.1038825483893165"/>
          <c:y val="0.65712124967430385"/>
          <c:w val="0.71134841290906414"/>
          <c:h val="0.17970397768075597"/>
        </c:manualLayout>
      </c:layout>
      <c:spPr>
        <a:solidFill>
          <a:sysClr val="window" lastClr="FFFFFF"/>
        </a:solidFill>
        <a:ln>
          <a:solidFill>
            <a:sysClr val="windowText" lastClr="000000"/>
          </a:solidFill>
        </a:ln>
        <a:effectLst>
          <a:outerShdw blurRad="50800" dist="76200" dir="2700000" algn="tl" rotWithShape="0">
            <a:prstClr val="black">
              <a:alpha val="40000"/>
            </a:prstClr>
          </a:outerShdw>
        </a:effectLst>
      </c:spPr>
    </c:legend>
    <c:plotVisOnly val="1"/>
  </c:chart>
  <c:spPr>
    <a:solidFill>
      <a:schemeClr val="bg1"/>
    </a:solidFill>
    <a:ln>
      <a:solidFill>
        <a:schemeClr val="tx1"/>
      </a:solidFill>
    </a:ln>
    <a:effectLst>
      <a:outerShdw blurRad="50800" dist="76200" dir="2700000" algn="tl" rotWithShape="0">
        <a:prstClr val="black">
          <a:alpha val="40000"/>
        </a:prstClr>
      </a:outerShdw>
    </a:effectLst>
  </c:spPr>
  <c:externalData r:id="rId1"/>
</c:chartSpace>
</file>

<file path=ppt/charts/chart8.xml><?xml version="1.0" encoding="utf-8"?>
<c:chartSpace xmlns:c="http://schemas.openxmlformats.org/drawingml/2006/chart" xmlns:a="http://schemas.openxmlformats.org/drawingml/2006/main" xmlns:r="http://schemas.openxmlformats.org/officeDocument/2006/relationships">
  <c:date1904 val="1"/>
  <c:lang val="en-GB"/>
  <c:chart>
    <c:title>
      <c:tx>
        <c:rich>
          <a:bodyPr/>
          <a:lstStyle/>
          <a:p>
            <a:pPr>
              <a:defRPr/>
            </a:pPr>
            <a:r>
              <a:rPr lang="en-US" dirty="0"/>
              <a:t>Sex ratio of those admitted to the parish </a:t>
            </a:r>
            <a:r>
              <a:rPr lang="en-US" dirty="0" smtClean="0"/>
              <a:t>workhouse aged  </a:t>
            </a:r>
            <a:r>
              <a:rPr lang="en-US" dirty="0"/>
              <a:t>15-30</a:t>
            </a:r>
          </a:p>
        </c:rich>
      </c:tx>
    </c:title>
    <c:plotArea>
      <c:layout>
        <c:manualLayout>
          <c:layoutTarget val="inner"/>
          <c:xMode val="edge"/>
          <c:yMode val="edge"/>
          <c:x val="6.2391439531597412E-2"/>
          <c:y val="0.18093932114418024"/>
          <c:w val="0.87094189380174014"/>
          <c:h val="0.70449619645002004"/>
        </c:manualLayout>
      </c:layout>
      <c:lineChart>
        <c:grouping val="standard"/>
        <c:ser>
          <c:idx val="0"/>
          <c:order val="0"/>
          <c:tx>
            <c:strRef>
              <c:f>'Workhouse admissions'!$I$1</c:f>
              <c:strCache>
                <c:ptCount val="1"/>
                <c:pt idx="0">
                  <c:v>Sex ratio of those admitted to the parish workhouse 15-30</c:v>
                </c:pt>
              </c:strCache>
            </c:strRef>
          </c:tx>
          <c:marker>
            <c:symbol val="none"/>
          </c:marker>
          <c:cat>
            <c:numRef>
              <c:f>'Workhouse admissions'!$C$2:$C$101</c:f>
              <c:numCache>
                <c:formatCode>General</c:formatCode>
                <c:ptCount val="100"/>
                <c:pt idx="0">
                  <c:v>1725</c:v>
                </c:pt>
                <c:pt idx="1">
                  <c:v>1726</c:v>
                </c:pt>
                <c:pt idx="2">
                  <c:v>1727</c:v>
                </c:pt>
                <c:pt idx="3">
                  <c:v>1728</c:v>
                </c:pt>
                <c:pt idx="4">
                  <c:v>1729</c:v>
                </c:pt>
                <c:pt idx="5">
                  <c:v>1730</c:v>
                </c:pt>
                <c:pt idx="6">
                  <c:v>1731</c:v>
                </c:pt>
                <c:pt idx="7">
                  <c:v>1732</c:v>
                </c:pt>
                <c:pt idx="8">
                  <c:v>1733</c:v>
                </c:pt>
                <c:pt idx="9">
                  <c:v>1734</c:v>
                </c:pt>
                <c:pt idx="10">
                  <c:v>1735</c:v>
                </c:pt>
                <c:pt idx="11">
                  <c:v>1736</c:v>
                </c:pt>
                <c:pt idx="12">
                  <c:v>1737</c:v>
                </c:pt>
                <c:pt idx="13">
                  <c:v>1738</c:v>
                </c:pt>
                <c:pt idx="14">
                  <c:v>1739</c:v>
                </c:pt>
                <c:pt idx="15">
                  <c:v>1740</c:v>
                </c:pt>
                <c:pt idx="16">
                  <c:v>1741</c:v>
                </c:pt>
                <c:pt idx="17">
                  <c:v>1742</c:v>
                </c:pt>
                <c:pt idx="18">
                  <c:v>1743</c:v>
                </c:pt>
                <c:pt idx="19">
                  <c:v>1744</c:v>
                </c:pt>
                <c:pt idx="20">
                  <c:v>1745</c:v>
                </c:pt>
                <c:pt idx="21">
                  <c:v>1746</c:v>
                </c:pt>
                <c:pt idx="22">
                  <c:v>1747</c:v>
                </c:pt>
                <c:pt idx="23">
                  <c:v>1748</c:v>
                </c:pt>
                <c:pt idx="24">
                  <c:v>1749</c:v>
                </c:pt>
                <c:pt idx="25">
                  <c:v>1750</c:v>
                </c:pt>
                <c:pt idx="26">
                  <c:v>1751</c:v>
                </c:pt>
                <c:pt idx="27">
                  <c:v>1752</c:v>
                </c:pt>
                <c:pt idx="28">
                  <c:v>1753</c:v>
                </c:pt>
                <c:pt idx="29">
                  <c:v>1754</c:v>
                </c:pt>
                <c:pt idx="30">
                  <c:v>1755</c:v>
                </c:pt>
                <c:pt idx="31">
                  <c:v>1756</c:v>
                </c:pt>
                <c:pt idx="32">
                  <c:v>1757</c:v>
                </c:pt>
                <c:pt idx="33">
                  <c:v>1758</c:v>
                </c:pt>
                <c:pt idx="34">
                  <c:v>1759</c:v>
                </c:pt>
                <c:pt idx="35">
                  <c:v>1760</c:v>
                </c:pt>
                <c:pt idx="36">
                  <c:v>1761</c:v>
                </c:pt>
                <c:pt idx="37">
                  <c:v>1762</c:v>
                </c:pt>
                <c:pt idx="38">
                  <c:v>1763</c:v>
                </c:pt>
                <c:pt idx="39">
                  <c:v>1764</c:v>
                </c:pt>
                <c:pt idx="40">
                  <c:v>1765</c:v>
                </c:pt>
                <c:pt idx="41">
                  <c:v>1766</c:v>
                </c:pt>
                <c:pt idx="42">
                  <c:v>1767</c:v>
                </c:pt>
                <c:pt idx="43">
                  <c:v>1768</c:v>
                </c:pt>
                <c:pt idx="44">
                  <c:v>1769</c:v>
                </c:pt>
                <c:pt idx="45">
                  <c:v>1770</c:v>
                </c:pt>
                <c:pt idx="46">
                  <c:v>1771</c:v>
                </c:pt>
                <c:pt idx="47">
                  <c:v>1772</c:v>
                </c:pt>
                <c:pt idx="48">
                  <c:v>1773</c:v>
                </c:pt>
                <c:pt idx="49">
                  <c:v>1774</c:v>
                </c:pt>
                <c:pt idx="50">
                  <c:v>1775</c:v>
                </c:pt>
                <c:pt idx="51">
                  <c:v>1776</c:v>
                </c:pt>
                <c:pt idx="52">
                  <c:v>1777</c:v>
                </c:pt>
                <c:pt idx="53">
                  <c:v>1778</c:v>
                </c:pt>
                <c:pt idx="54">
                  <c:v>1779</c:v>
                </c:pt>
                <c:pt idx="55">
                  <c:v>1780</c:v>
                </c:pt>
                <c:pt idx="56">
                  <c:v>1781</c:v>
                </c:pt>
                <c:pt idx="57">
                  <c:v>1782</c:v>
                </c:pt>
                <c:pt idx="58">
                  <c:v>1783</c:v>
                </c:pt>
                <c:pt idx="59">
                  <c:v>1784</c:v>
                </c:pt>
                <c:pt idx="60">
                  <c:v>1785</c:v>
                </c:pt>
                <c:pt idx="61">
                  <c:v>1786</c:v>
                </c:pt>
                <c:pt idx="62">
                  <c:v>1787</c:v>
                </c:pt>
                <c:pt idx="63">
                  <c:v>1788</c:v>
                </c:pt>
                <c:pt idx="64">
                  <c:v>1789</c:v>
                </c:pt>
                <c:pt idx="65">
                  <c:v>1790</c:v>
                </c:pt>
                <c:pt idx="66">
                  <c:v>1791</c:v>
                </c:pt>
                <c:pt idx="67">
                  <c:v>1792</c:v>
                </c:pt>
                <c:pt idx="68">
                  <c:v>1793</c:v>
                </c:pt>
                <c:pt idx="69">
                  <c:v>1794</c:v>
                </c:pt>
                <c:pt idx="70">
                  <c:v>1795</c:v>
                </c:pt>
                <c:pt idx="71">
                  <c:v>1796</c:v>
                </c:pt>
                <c:pt idx="72">
                  <c:v>1797</c:v>
                </c:pt>
                <c:pt idx="73">
                  <c:v>1798</c:v>
                </c:pt>
                <c:pt idx="74">
                  <c:v>1799</c:v>
                </c:pt>
                <c:pt idx="75">
                  <c:v>1800</c:v>
                </c:pt>
                <c:pt idx="76">
                  <c:v>1801</c:v>
                </c:pt>
                <c:pt idx="77">
                  <c:v>1802</c:v>
                </c:pt>
                <c:pt idx="78">
                  <c:v>1803</c:v>
                </c:pt>
                <c:pt idx="79">
                  <c:v>1804</c:v>
                </c:pt>
                <c:pt idx="80">
                  <c:v>1805</c:v>
                </c:pt>
                <c:pt idx="81">
                  <c:v>1806</c:v>
                </c:pt>
                <c:pt idx="82">
                  <c:v>1807</c:v>
                </c:pt>
                <c:pt idx="83">
                  <c:v>1808</c:v>
                </c:pt>
                <c:pt idx="84">
                  <c:v>1809</c:v>
                </c:pt>
                <c:pt idx="85">
                  <c:v>1810</c:v>
                </c:pt>
                <c:pt idx="86">
                  <c:v>1811</c:v>
                </c:pt>
                <c:pt idx="87">
                  <c:v>1812</c:v>
                </c:pt>
                <c:pt idx="88">
                  <c:v>1813</c:v>
                </c:pt>
                <c:pt idx="89">
                  <c:v>1814</c:v>
                </c:pt>
                <c:pt idx="90">
                  <c:v>1815</c:v>
                </c:pt>
                <c:pt idx="91">
                  <c:v>1816</c:v>
                </c:pt>
                <c:pt idx="92">
                  <c:v>1817</c:v>
                </c:pt>
                <c:pt idx="93">
                  <c:v>1818</c:v>
                </c:pt>
                <c:pt idx="94">
                  <c:v>1819</c:v>
                </c:pt>
                <c:pt idx="95">
                  <c:v>1820</c:v>
                </c:pt>
                <c:pt idx="96">
                  <c:v>1821</c:v>
                </c:pt>
                <c:pt idx="97">
                  <c:v>1822</c:v>
                </c:pt>
                <c:pt idx="98">
                  <c:v>1823</c:v>
                </c:pt>
                <c:pt idx="99">
                  <c:v>1824</c:v>
                </c:pt>
              </c:numCache>
            </c:numRef>
          </c:cat>
          <c:val>
            <c:numRef>
              <c:f>'Workhouse admissions'!$I$2:$I$101</c:f>
              <c:numCache>
                <c:formatCode>0</c:formatCode>
                <c:ptCount val="100"/>
                <c:pt idx="0">
                  <c:v>26.470588235294116</c:v>
                </c:pt>
                <c:pt idx="1">
                  <c:v>24.793388429752095</c:v>
                </c:pt>
                <c:pt idx="2">
                  <c:v>29.365079365079289</c:v>
                </c:pt>
                <c:pt idx="3">
                  <c:v>29.081632653061064</c:v>
                </c:pt>
                <c:pt idx="4">
                  <c:v>28.571428571428573</c:v>
                </c:pt>
                <c:pt idx="12">
                  <c:v>31.46067415730327</c:v>
                </c:pt>
                <c:pt idx="13">
                  <c:v>28.225806451612904</c:v>
                </c:pt>
                <c:pt idx="14">
                  <c:v>16.595744680850967</c:v>
                </c:pt>
                <c:pt idx="15">
                  <c:v>17.272727272727032</c:v>
                </c:pt>
                <c:pt idx="16">
                  <c:v>12.618296529968454</c:v>
                </c:pt>
                <c:pt idx="17">
                  <c:v>17.2</c:v>
                </c:pt>
                <c:pt idx="18">
                  <c:v>18.60465116279083</c:v>
                </c:pt>
                <c:pt idx="19">
                  <c:v>13.725490196078432</c:v>
                </c:pt>
                <c:pt idx="20">
                  <c:v>15.789473684210481</c:v>
                </c:pt>
                <c:pt idx="21">
                  <c:v>13.636363636363637</c:v>
                </c:pt>
                <c:pt idx="22">
                  <c:v>11.428571428571372</c:v>
                </c:pt>
                <c:pt idx="23">
                  <c:v>15.476190476190473</c:v>
                </c:pt>
                <c:pt idx="24">
                  <c:v>18.348623853210917</c:v>
                </c:pt>
                <c:pt idx="25">
                  <c:v>15.677966101694915</c:v>
                </c:pt>
                <c:pt idx="26">
                  <c:v>32.352941176470544</c:v>
                </c:pt>
                <c:pt idx="27">
                  <c:v>22.972972972972851</c:v>
                </c:pt>
                <c:pt idx="28">
                  <c:v>25.490196078431225</c:v>
                </c:pt>
                <c:pt idx="29">
                  <c:v>20.238095238095227</c:v>
                </c:pt>
                <c:pt idx="30">
                  <c:v>14.705882352941176</c:v>
                </c:pt>
                <c:pt idx="31">
                  <c:v>8.9171974522293027</c:v>
                </c:pt>
                <c:pt idx="32">
                  <c:v>14.857142857142927</c:v>
                </c:pt>
                <c:pt idx="33">
                  <c:v>14.482758620689674</c:v>
                </c:pt>
                <c:pt idx="34">
                  <c:v>6.4748201438849033</c:v>
                </c:pt>
                <c:pt idx="35">
                  <c:v>9.9099099099099721</c:v>
                </c:pt>
                <c:pt idx="36">
                  <c:v>7.6271186440677585</c:v>
                </c:pt>
                <c:pt idx="37">
                  <c:v>12.857142857142927</c:v>
                </c:pt>
                <c:pt idx="38">
                  <c:v>15.568862275449106</c:v>
                </c:pt>
                <c:pt idx="39">
                  <c:v>22.941176470588189</c:v>
                </c:pt>
                <c:pt idx="40">
                  <c:v>20</c:v>
                </c:pt>
                <c:pt idx="41">
                  <c:v>15.483870967741936</c:v>
                </c:pt>
                <c:pt idx="42">
                  <c:v>20.796460176991129</c:v>
                </c:pt>
                <c:pt idx="43">
                  <c:v>15.584415584415583</c:v>
                </c:pt>
                <c:pt idx="44">
                  <c:v>21.590909090909086</c:v>
                </c:pt>
                <c:pt idx="45">
                  <c:v>19.871794871794872</c:v>
                </c:pt>
                <c:pt idx="46">
                  <c:v>13.372093023255816</c:v>
                </c:pt>
                <c:pt idx="47">
                  <c:v>22.868217054263489</c:v>
                </c:pt>
                <c:pt idx="48">
                  <c:v>29.508196721311474</c:v>
                </c:pt>
                <c:pt idx="49">
                  <c:v>19.011406844106464</c:v>
                </c:pt>
                <c:pt idx="50">
                  <c:v>17.180616740088102</c:v>
                </c:pt>
                <c:pt idx="51">
                  <c:v>18.297872340425528</c:v>
                </c:pt>
                <c:pt idx="52">
                  <c:v>13.833992094861674</c:v>
                </c:pt>
                <c:pt idx="53">
                  <c:v>15.087719298245668</c:v>
                </c:pt>
                <c:pt idx="54">
                  <c:v>7.0588235294117654</c:v>
                </c:pt>
                <c:pt idx="55">
                  <c:v>6.9444444444444464</c:v>
                </c:pt>
                <c:pt idx="56">
                  <c:v>14.068441064638783</c:v>
                </c:pt>
                <c:pt idx="57">
                  <c:v>9.0361445783132748</c:v>
                </c:pt>
                <c:pt idx="58">
                  <c:v>16.413373860182372</c:v>
                </c:pt>
                <c:pt idx="59">
                  <c:v>30.726256983240223</c:v>
                </c:pt>
                <c:pt idx="60">
                  <c:v>29.700272479563896</c:v>
                </c:pt>
                <c:pt idx="61">
                  <c:v>25.498007968127489</c:v>
                </c:pt>
                <c:pt idx="62">
                  <c:v>28.384279475982527</c:v>
                </c:pt>
                <c:pt idx="63">
                  <c:v>24.137931034482857</c:v>
                </c:pt>
                <c:pt idx="64">
                  <c:v>36.893203883495147</c:v>
                </c:pt>
                <c:pt idx="65">
                  <c:v>27.542372881355771</c:v>
                </c:pt>
                <c:pt idx="66">
                  <c:v>23.902439024390127</c:v>
                </c:pt>
                <c:pt idx="67">
                  <c:v>22.885572139303392</c:v>
                </c:pt>
                <c:pt idx="68">
                  <c:v>27.093596059113214</c:v>
                </c:pt>
                <c:pt idx="69">
                  <c:v>22.797927461139896</c:v>
                </c:pt>
                <c:pt idx="70">
                  <c:v>16.336633663366289</c:v>
                </c:pt>
                <c:pt idx="71">
                  <c:v>19.230769230769049</c:v>
                </c:pt>
                <c:pt idx="72">
                  <c:v>17.557251908397031</c:v>
                </c:pt>
                <c:pt idx="73">
                  <c:v>20.83333333333319</c:v>
                </c:pt>
                <c:pt idx="74">
                  <c:v>21.014492753623188</c:v>
                </c:pt>
                <c:pt idx="75">
                  <c:v>22.335025380710661</c:v>
                </c:pt>
                <c:pt idx="76">
                  <c:v>17.514124293785287</c:v>
                </c:pt>
                <c:pt idx="77">
                  <c:v>18.571428571428573</c:v>
                </c:pt>
                <c:pt idx="78">
                  <c:v>21.481481481481481</c:v>
                </c:pt>
                <c:pt idx="79">
                  <c:v>14.782608695652169</c:v>
                </c:pt>
                <c:pt idx="80">
                  <c:v>21</c:v>
                </c:pt>
                <c:pt idx="81">
                  <c:v>13.492063492063492</c:v>
                </c:pt>
                <c:pt idx="82">
                  <c:v>15.972222222222268</c:v>
                </c:pt>
                <c:pt idx="83">
                  <c:v>17.482517482517373</c:v>
                </c:pt>
                <c:pt idx="84">
                  <c:v>17.605633802816889</c:v>
                </c:pt>
                <c:pt idx="85">
                  <c:v>16.783216783216783</c:v>
                </c:pt>
                <c:pt idx="86">
                  <c:v>24.161073825503326</c:v>
                </c:pt>
                <c:pt idx="87">
                  <c:v>18.617021276595743</c:v>
                </c:pt>
                <c:pt idx="88">
                  <c:v>9.5505617977528079</c:v>
                </c:pt>
                <c:pt idx="89">
                  <c:v>17.880794701986726</c:v>
                </c:pt>
                <c:pt idx="90">
                  <c:v>35.714285714285715</c:v>
                </c:pt>
                <c:pt idx="91">
                  <c:v>53.205128205128446</c:v>
                </c:pt>
                <c:pt idx="92">
                  <c:v>58.823529411764468</c:v>
                </c:pt>
                <c:pt idx="93">
                  <c:v>52.760736196319193</c:v>
                </c:pt>
                <c:pt idx="94">
                  <c:v>51.363636363636104</c:v>
                </c:pt>
                <c:pt idx="95">
                  <c:v>59.550561797752593</c:v>
                </c:pt>
                <c:pt idx="96">
                  <c:v>49.700598802395213</c:v>
                </c:pt>
                <c:pt idx="97">
                  <c:v>42.142857142857153</c:v>
                </c:pt>
                <c:pt idx="98">
                  <c:v>46.666666666666373</c:v>
                </c:pt>
                <c:pt idx="99">
                  <c:v>51.351351351351163</c:v>
                </c:pt>
              </c:numCache>
            </c:numRef>
          </c:val>
        </c:ser>
        <c:marker val="1"/>
        <c:axId val="72693248"/>
        <c:axId val="72694784"/>
      </c:lineChart>
      <c:catAx>
        <c:axId val="72693248"/>
        <c:scaling>
          <c:orientation val="minMax"/>
        </c:scaling>
        <c:axPos val="b"/>
        <c:numFmt formatCode="General" sourceLinked="1"/>
        <c:tickLblPos val="nextTo"/>
        <c:crossAx val="72694784"/>
        <c:crosses val="autoZero"/>
        <c:auto val="1"/>
        <c:lblAlgn val="ctr"/>
        <c:lblOffset val="100"/>
        <c:tickLblSkip val="10"/>
      </c:catAx>
      <c:valAx>
        <c:axId val="72694784"/>
        <c:scaling>
          <c:orientation val="minMax"/>
        </c:scaling>
        <c:axPos val="l"/>
        <c:majorGridlines/>
        <c:numFmt formatCode="0" sourceLinked="1"/>
        <c:tickLblPos val="nextTo"/>
        <c:crossAx val="72693248"/>
        <c:crosses val="autoZero"/>
        <c:crossBetween val="between"/>
      </c:valAx>
    </c:plotArea>
    <c:legend>
      <c:legendPos val="r"/>
      <c:layout>
        <c:manualLayout>
          <c:xMode val="edge"/>
          <c:yMode val="edge"/>
          <c:x val="0.14358974358974391"/>
          <c:y val="0.2215990480003559"/>
          <c:w val="0.33948717948718204"/>
          <c:h val="0.14865342027559056"/>
        </c:manualLayout>
      </c:layout>
      <c:spPr>
        <a:solidFill>
          <a:prstClr val="white"/>
        </a:solidFill>
        <a:ln>
          <a:solidFill>
            <a:prstClr val="black"/>
          </a:solidFill>
        </a:ln>
        <a:effectLst>
          <a:outerShdw blurRad="50800" dist="76200" dir="2700000" algn="tl" rotWithShape="0">
            <a:prstClr val="black">
              <a:alpha val="40000"/>
            </a:prstClr>
          </a:outerShdw>
        </a:effectLst>
      </c:spPr>
    </c:legend>
    <c:plotVisOnly val="1"/>
  </c:chart>
  <c:spPr>
    <a:solidFill>
      <a:prstClr val="white"/>
    </a:solidFill>
    <a:ln>
      <a:solidFill>
        <a:prstClr val="black"/>
      </a:solidFill>
    </a:ln>
    <a:effectLst>
      <a:outerShdw blurRad="50800" dist="76200" dir="2700000" algn="tl" rotWithShape="0">
        <a:prstClr val="black">
          <a:alpha val="40000"/>
        </a:prstClr>
      </a:outerShdw>
    </a:effectLst>
  </c:spPr>
  <c:externalData r:id="rId1"/>
</c:chartSpace>
</file>

<file path=ppt/charts/chart9.xml><?xml version="1.0" encoding="utf-8"?>
<c:chartSpace xmlns:c="http://schemas.openxmlformats.org/drawingml/2006/chart" xmlns:a="http://schemas.openxmlformats.org/drawingml/2006/main" xmlns:r="http://schemas.openxmlformats.org/officeDocument/2006/relationships">
  <c:date1904 val="1"/>
  <c:lang val="en-GB"/>
  <c:chart>
    <c:plotArea>
      <c:layout>
        <c:manualLayout>
          <c:layoutTarget val="inner"/>
          <c:xMode val="edge"/>
          <c:yMode val="edge"/>
          <c:x val="8.2285975122675006E-2"/>
          <c:y val="3.5499663261516781E-2"/>
          <c:w val="0.83586862946479823"/>
          <c:h val="0.83482543099379392"/>
        </c:manualLayout>
      </c:layout>
      <c:lineChart>
        <c:grouping val="standard"/>
        <c:ser>
          <c:idx val="0"/>
          <c:order val="0"/>
          <c:tx>
            <c:strRef>
              <c:f>'SR of those aged 15-30'!$H$1</c:f>
              <c:strCache>
                <c:ptCount val="1"/>
                <c:pt idx="0">
                  <c:v>Sex Ratio at burial of those aged 15-30</c:v>
                </c:pt>
              </c:strCache>
            </c:strRef>
          </c:tx>
          <c:marker>
            <c:symbol val="none"/>
          </c:marker>
          <c:cat>
            <c:numRef>
              <c:f>'SR of those aged 15-30'!$A$2:$A$79</c:f>
              <c:numCache>
                <c:formatCode>General</c:formatCode>
                <c:ptCount val="78"/>
                <c:pt idx="0">
                  <c:v>1748</c:v>
                </c:pt>
                <c:pt idx="1">
                  <c:v>1749</c:v>
                </c:pt>
                <c:pt idx="2">
                  <c:v>1750</c:v>
                </c:pt>
                <c:pt idx="3">
                  <c:v>1751</c:v>
                </c:pt>
                <c:pt idx="4">
                  <c:v>1752</c:v>
                </c:pt>
                <c:pt idx="5">
                  <c:v>1753</c:v>
                </c:pt>
                <c:pt idx="6">
                  <c:v>1754</c:v>
                </c:pt>
                <c:pt idx="7">
                  <c:v>1755</c:v>
                </c:pt>
                <c:pt idx="8">
                  <c:v>1756</c:v>
                </c:pt>
                <c:pt idx="9">
                  <c:v>1757</c:v>
                </c:pt>
                <c:pt idx="10">
                  <c:v>1758</c:v>
                </c:pt>
                <c:pt idx="11">
                  <c:v>1759</c:v>
                </c:pt>
                <c:pt idx="12">
                  <c:v>1760</c:v>
                </c:pt>
                <c:pt idx="13">
                  <c:v>1761</c:v>
                </c:pt>
                <c:pt idx="14">
                  <c:v>1762</c:v>
                </c:pt>
                <c:pt idx="15">
                  <c:v>1763</c:v>
                </c:pt>
                <c:pt idx="16">
                  <c:v>1764</c:v>
                </c:pt>
                <c:pt idx="17">
                  <c:v>1765</c:v>
                </c:pt>
                <c:pt idx="18">
                  <c:v>1766</c:v>
                </c:pt>
                <c:pt idx="19">
                  <c:v>1767</c:v>
                </c:pt>
                <c:pt idx="20">
                  <c:v>1768</c:v>
                </c:pt>
                <c:pt idx="21">
                  <c:v>1769</c:v>
                </c:pt>
                <c:pt idx="22">
                  <c:v>1770</c:v>
                </c:pt>
                <c:pt idx="23">
                  <c:v>1771</c:v>
                </c:pt>
                <c:pt idx="24">
                  <c:v>1772</c:v>
                </c:pt>
                <c:pt idx="25">
                  <c:v>1773</c:v>
                </c:pt>
                <c:pt idx="26">
                  <c:v>1774</c:v>
                </c:pt>
                <c:pt idx="27">
                  <c:v>1775</c:v>
                </c:pt>
                <c:pt idx="28">
                  <c:v>1776</c:v>
                </c:pt>
                <c:pt idx="29">
                  <c:v>1777</c:v>
                </c:pt>
                <c:pt idx="30">
                  <c:v>1778</c:v>
                </c:pt>
                <c:pt idx="31">
                  <c:v>1779</c:v>
                </c:pt>
                <c:pt idx="32">
                  <c:v>1780</c:v>
                </c:pt>
                <c:pt idx="33">
                  <c:v>1781</c:v>
                </c:pt>
                <c:pt idx="34">
                  <c:v>1782</c:v>
                </c:pt>
                <c:pt idx="35">
                  <c:v>1783</c:v>
                </c:pt>
                <c:pt idx="36">
                  <c:v>1784</c:v>
                </c:pt>
                <c:pt idx="37">
                  <c:v>1785</c:v>
                </c:pt>
                <c:pt idx="38">
                  <c:v>1786</c:v>
                </c:pt>
                <c:pt idx="39">
                  <c:v>1787</c:v>
                </c:pt>
                <c:pt idx="40">
                  <c:v>1788</c:v>
                </c:pt>
                <c:pt idx="41">
                  <c:v>1789</c:v>
                </c:pt>
                <c:pt idx="42">
                  <c:v>1790</c:v>
                </c:pt>
                <c:pt idx="43">
                  <c:v>1791</c:v>
                </c:pt>
                <c:pt idx="44">
                  <c:v>1792</c:v>
                </c:pt>
                <c:pt idx="45">
                  <c:v>1793</c:v>
                </c:pt>
                <c:pt idx="46">
                  <c:v>1794</c:v>
                </c:pt>
                <c:pt idx="47">
                  <c:v>1795</c:v>
                </c:pt>
                <c:pt idx="48">
                  <c:v>1796</c:v>
                </c:pt>
                <c:pt idx="49">
                  <c:v>1797</c:v>
                </c:pt>
                <c:pt idx="50">
                  <c:v>1798</c:v>
                </c:pt>
                <c:pt idx="51">
                  <c:v>1799</c:v>
                </c:pt>
                <c:pt idx="52">
                  <c:v>1800</c:v>
                </c:pt>
                <c:pt idx="53">
                  <c:v>1801</c:v>
                </c:pt>
                <c:pt idx="54">
                  <c:v>1802</c:v>
                </c:pt>
                <c:pt idx="55">
                  <c:v>1803</c:v>
                </c:pt>
                <c:pt idx="56">
                  <c:v>1804</c:v>
                </c:pt>
                <c:pt idx="57">
                  <c:v>1805</c:v>
                </c:pt>
                <c:pt idx="58">
                  <c:v>1806</c:v>
                </c:pt>
                <c:pt idx="59">
                  <c:v>1807</c:v>
                </c:pt>
                <c:pt idx="60">
                  <c:v>1808</c:v>
                </c:pt>
                <c:pt idx="61">
                  <c:v>1809</c:v>
                </c:pt>
                <c:pt idx="62">
                  <c:v>1810</c:v>
                </c:pt>
                <c:pt idx="63">
                  <c:v>1811</c:v>
                </c:pt>
                <c:pt idx="64">
                  <c:v>1812</c:v>
                </c:pt>
                <c:pt idx="65">
                  <c:v>1813</c:v>
                </c:pt>
                <c:pt idx="66">
                  <c:v>1814</c:v>
                </c:pt>
                <c:pt idx="67">
                  <c:v>1815</c:v>
                </c:pt>
                <c:pt idx="68">
                  <c:v>1816</c:v>
                </c:pt>
                <c:pt idx="69">
                  <c:v>1817</c:v>
                </c:pt>
                <c:pt idx="70">
                  <c:v>1818</c:v>
                </c:pt>
                <c:pt idx="71">
                  <c:v>1819</c:v>
                </c:pt>
                <c:pt idx="72">
                  <c:v>1820</c:v>
                </c:pt>
                <c:pt idx="73">
                  <c:v>1821</c:v>
                </c:pt>
                <c:pt idx="74">
                  <c:v>1822</c:v>
                </c:pt>
                <c:pt idx="75">
                  <c:v>1823</c:v>
                </c:pt>
                <c:pt idx="76">
                  <c:v>1824</c:v>
                </c:pt>
                <c:pt idx="77">
                  <c:v>1825</c:v>
                </c:pt>
              </c:numCache>
            </c:numRef>
          </c:cat>
          <c:val>
            <c:numRef>
              <c:f>'SR of those aged 15-30'!$H$2:$H$79</c:f>
              <c:numCache>
                <c:formatCode>0</c:formatCode>
                <c:ptCount val="78"/>
                <c:pt idx="1">
                  <c:v>57.142857142857153</c:v>
                </c:pt>
                <c:pt idx="2">
                  <c:v>73.913043478261287</c:v>
                </c:pt>
                <c:pt idx="3">
                  <c:v>56.60377358490566</c:v>
                </c:pt>
                <c:pt idx="4">
                  <c:v>78.431372549019613</c:v>
                </c:pt>
                <c:pt idx="5">
                  <c:v>70.454545454545467</c:v>
                </c:pt>
                <c:pt idx="6">
                  <c:v>77.966101694915807</c:v>
                </c:pt>
                <c:pt idx="7">
                  <c:v>53.968253968253968</c:v>
                </c:pt>
                <c:pt idx="8">
                  <c:v>51.470588235294095</c:v>
                </c:pt>
                <c:pt idx="9">
                  <c:v>100</c:v>
                </c:pt>
                <c:pt idx="10">
                  <c:v>42.222222222222385</c:v>
                </c:pt>
                <c:pt idx="11">
                  <c:v>63.414634146341278</c:v>
                </c:pt>
                <c:pt idx="12">
                  <c:v>37.931034482758427</c:v>
                </c:pt>
                <c:pt idx="13">
                  <c:v>63.636363636363626</c:v>
                </c:pt>
                <c:pt idx="14">
                  <c:v>63.793103448276099</c:v>
                </c:pt>
                <c:pt idx="15">
                  <c:v>64</c:v>
                </c:pt>
                <c:pt idx="16">
                  <c:v>77.586206896551147</c:v>
                </c:pt>
                <c:pt idx="17">
                  <c:v>73.333333333333258</c:v>
                </c:pt>
                <c:pt idx="18">
                  <c:v>57.142857142857153</c:v>
                </c:pt>
                <c:pt idx="19">
                  <c:v>59.210526315789473</c:v>
                </c:pt>
                <c:pt idx="20">
                  <c:v>41.333333333333336</c:v>
                </c:pt>
                <c:pt idx="21">
                  <c:v>86.885245901639351</c:v>
                </c:pt>
                <c:pt idx="22">
                  <c:v>66.153846153845578</c:v>
                </c:pt>
                <c:pt idx="23">
                  <c:v>84.090909090909093</c:v>
                </c:pt>
                <c:pt idx="24">
                  <c:v>56.060606060605998</c:v>
                </c:pt>
                <c:pt idx="25">
                  <c:v>66.666666666666671</c:v>
                </c:pt>
                <c:pt idx="26">
                  <c:v>93.548387096773624</c:v>
                </c:pt>
                <c:pt idx="27">
                  <c:v>88.888888888888289</c:v>
                </c:pt>
                <c:pt idx="28">
                  <c:v>162.5</c:v>
                </c:pt>
                <c:pt idx="29">
                  <c:v>74.137931034482179</c:v>
                </c:pt>
                <c:pt idx="30">
                  <c:v>70.967741935483858</c:v>
                </c:pt>
                <c:pt idx="31">
                  <c:v>96.969696969696997</c:v>
                </c:pt>
                <c:pt idx="32">
                  <c:v>60.714285714285715</c:v>
                </c:pt>
                <c:pt idx="33">
                  <c:v>40</c:v>
                </c:pt>
                <c:pt idx="34">
                  <c:v>36.986301369862851</c:v>
                </c:pt>
                <c:pt idx="35">
                  <c:v>69.354838709677409</c:v>
                </c:pt>
                <c:pt idx="36">
                  <c:v>81.355932203389159</c:v>
                </c:pt>
                <c:pt idx="37">
                  <c:v>68.656716417910388</c:v>
                </c:pt>
                <c:pt idx="38">
                  <c:v>72.41379310344827</c:v>
                </c:pt>
                <c:pt idx="39">
                  <c:v>88.63636363636364</c:v>
                </c:pt>
                <c:pt idx="40">
                  <c:v>55.737704918032811</c:v>
                </c:pt>
                <c:pt idx="41">
                  <c:v>53.846153846154074</c:v>
                </c:pt>
                <c:pt idx="42">
                  <c:v>90.476190476190482</c:v>
                </c:pt>
                <c:pt idx="43">
                  <c:v>80.392156862745082</c:v>
                </c:pt>
                <c:pt idx="44">
                  <c:v>75</c:v>
                </c:pt>
                <c:pt idx="45">
                  <c:v>87.037037037037038</c:v>
                </c:pt>
                <c:pt idx="46">
                  <c:v>121.95121951219512</c:v>
                </c:pt>
                <c:pt idx="47">
                  <c:v>87.179487179486259</c:v>
                </c:pt>
                <c:pt idx="48">
                  <c:v>88.095238095238102</c:v>
                </c:pt>
                <c:pt idx="49">
                  <c:v>57.446808510638121</c:v>
                </c:pt>
                <c:pt idx="50">
                  <c:v>78.260869565218158</c:v>
                </c:pt>
                <c:pt idx="51">
                  <c:v>97.142857142856471</c:v>
                </c:pt>
                <c:pt idx="52">
                  <c:v>92.452830188679158</c:v>
                </c:pt>
                <c:pt idx="53">
                  <c:v>71.428571428571388</c:v>
                </c:pt>
                <c:pt idx="54">
                  <c:v>76.190476190475607</c:v>
                </c:pt>
                <c:pt idx="55">
                  <c:v>78.571428571428214</c:v>
                </c:pt>
                <c:pt idx="56">
                  <c:v>80.952380952380395</c:v>
                </c:pt>
                <c:pt idx="57">
                  <c:v>73.170731707316577</c:v>
                </c:pt>
                <c:pt idx="58">
                  <c:v>52.727272727272762</c:v>
                </c:pt>
                <c:pt idx="59">
                  <c:v>77.272727272726584</c:v>
                </c:pt>
                <c:pt idx="60">
                  <c:v>66.666666666666671</c:v>
                </c:pt>
                <c:pt idx="61">
                  <c:v>59.459459459459197</c:v>
                </c:pt>
                <c:pt idx="62">
                  <c:v>47.058823529411754</c:v>
                </c:pt>
                <c:pt idx="63">
                  <c:v>52.777777777777779</c:v>
                </c:pt>
                <c:pt idx="69">
                  <c:v>85.714285714285722</c:v>
                </c:pt>
                <c:pt idx="70">
                  <c:v>79.487179487179887</c:v>
                </c:pt>
                <c:pt idx="71">
                  <c:v>83.333333333333258</c:v>
                </c:pt>
                <c:pt idx="72">
                  <c:v>90.322580645161281</c:v>
                </c:pt>
                <c:pt idx="73">
                  <c:v>60</c:v>
                </c:pt>
                <c:pt idx="74">
                  <c:v>66.666666666666671</c:v>
                </c:pt>
                <c:pt idx="75">
                  <c:v>106.66666666666667</c:v>
                </c:pt>
                <c:pt idx="76">
                  <c:v>120.833333333333</c:v>
                </c:pt>
                <c:pt idx="77">
                  <c:v>136.36363636363708</c:v>
                </c:pt>
              </c:numCache>
            </c:numRef>
          </c:val>
        </c:ser>
        <c:marker val="1"/>
        <c:axId val="72730496"/>
        <c:axId val="72732032"/>
      </c:lineChart>
      <c:lineChart>
        <c:grouping val="standard"/>
        <c:ser>
          <c:idx val="1"/>
          <c:order val="1"/>
          <c:tx>
            <c:strRef>
              <c:f>'SR of those aged 15-30'!$L$1</c:f>
              <c:strCache>
                <c:ptCount val="1"/>
                <c:pt idx="0">
                  <c:v>SR of those aged 15-30 admitted to the workhouse</c:v>
                </c:pt>
              </c:strCache>
            </c:strRef>
          </c:tx>
          <c:marker>
            <c:symbol val="none"/>
          </c:marker>
          <c:cat>
            <c:numRef>
              <c:f>'SR of those aged 15-30'!$A$2:$A$79</c:f>
              <c:numCache>
                <c:formatCode>General</c:formatCode>
                <c:ptCount val="78"/>
                <c:pt idx="0">
                  <c:v>1748</c:v>
                </c:pt>
                <c:pt idx="1">
                  <c:v>1749</c:v>
                </c:pt>
                <c:pt idx="2">
                  <c:v>1750</c:v>
                </c:pt>
                <c:pt idx="3">
                  <c:v>1751</c:v>
                </c:pt>
                <c:pt idx="4">
                  <c:v>1752</c:v>
                </c:pt>
                <c:pt idx="5">
                  <c:v>1753</c:v>
                </c:pt>
                <c:pt idx="6">
                  <c:v>1754</c:v>
                </c:pt>
                <c:pt idx="7">
                  <c:v>1755</c:v>
                </c:pt>
                <c:pt idx="8">
                  <c:v>1756</c:v>
                </c:pt>
                <c:pt idx="9">
                  <c:v>1757</c:v>
                </c:pt>
                <c:pt idx="10">
                  <c:v>1758</c:v>
                </c:pt>
                <c:pt idx="11">
                  <c:v>1759</c:v>
                </c:pt>
                <c:pt idx="12">
                  <c:v>1760</c:v>
                </c:pt>
                <c:pt idx="13">
                  <c:v>1761</c:v>
                </c:pt>
                <c:pt idx="14">
                  <c:v>1762</c:v>
                </c:pt>
                <c:pt idx="15">
                  <c:v>1763</c:v>
                </c:pt>
                <c:pt idx="16">
                  <c:v>1764</c:v>
                </c:pt>
                <c:pt idx="17">
                  <c:v>1765</c:v>
                </c:pt>
                <c:pt idx="18">
                  <c:v>1766</c:v>
                </c:pt>
                <c:pt idx="19">
                  <c:v>1767</c:v>
                </c:pt>
                <c:pt idx="20">
                  <c:v>1768</c:v>
                </c:pt>
                <c:pt idx="21">
                  <c:v>1769</c:v>
                </c:pt>
                <c:pt idx="22">
                  <c:v>1770</c:v>
                </c:pt>
                <c:pt idx="23">
                  <c:v>1771</c:v>
                </c:pt>
                <c:pt idx="24">
                  <c:v>1772</c:v>
                </c:pt>
                <c:pt idx="25">
                  <c:v>1773</c:v>
                </c:pt>
                <c:pt idx="26">
                  <c:v>1774</c:v>
                </c:pt>
                <c:pt idx="27">
                  <c:v>1775</c:v>
                </c:pt>
                <c:pt idx="28">
                  <c:v>1776</c:v>
                </c:pt>
                <c:pt idx="29">
                  <c:v>1777</c:v>
                </c:pt>
                <c:pt idx="30">
                  <c:v>1778</c:v>
                </c:pt>
                <c:pt idx="31">
                  <c:v>1779</c:v>
                </c:pt>
                <c:pt idx="32">
                  <c:v>1780</c:v>
                </c:pt>
                <c:pt idx="33">
                  <c:v>1781</c:v>
                </c:pt>
                <c:pt idx="34">
                  <c:v>1782</c:v>
                </c:pt>
                <c:pt idx="35">
                  <c:v>1783</c:v>
                </c:pt>
                <c:pt idx="36">
                  <c:v>1784</c:v>
                </c:pt>
                <c:pt idx="37">
                  <c:v>1785</c:v>
                </c:pt>
                <c:pt idx="38">
                  <c:v>1786</c:v>
                </c:pt>
                <c:pt idx="39">
                  <c:v>1787</c:v>
                </c:pt>
                <c:pt idx="40">
                  <c:v>1788</c:v>
                </c:pt>
                <c:pt idx="41">
                  <c:v>1789</c:v>
                </c:pt>
                <c:pt idx="42">
                  <c:v>1790</c:v>
                </c:pt>
                <c:pt idx="43">
                  <c:v>1791</c:v>
                </c:pt>
                <c:pt idx="44">
                  <c:v>1792</c:v>
                </c:pt>
                <c:pt idx="45">
                  <c:v>1793</c:v>
                </c:pt>
                <c:pt idx="46">
                  <c:v>1794</c:v>
                </c:pt>
                <c:pt idx="47">
                  <c:v>1795</c:v>
                </c:pt>
                <c:pt idx="48">
                  <c:v>1796</c:v>
                </c:pt>
                <c:pt idx="49">
                  <c:v>1797</c:v>
                </c:pt>
                <c:pt idx="50">
                  <c:v>1798</c:v>
                </c:pt>
                <c:pt idx="51">
                  <c:v>1799</c:v>
                </c:pt>
                <c:pt idx="52">
                  <c:v>1800</c:v>
                </c:pt>
                <c:pt idx="53">
                  <c:v>1801</c:v>
                </c:pt>
                <c:pt idx="54">
                  <c:v>1802</c:v>
                </c:pt>
                <c:pt idx="55">
                  <c:v>1803</c:v>
                </c:pt>
                <c:pt idx="56">
                  <c:v>1804</c:v>
                </c:pt>
                <c:pt idx="57">
                  <c:v>1805</c:v>
                </c:pt>
                <c:pt idx="58">
                  <c:v>1806</c:v>
                </c:pt>
                <c:pt idx="59">
                  <c:v>1807</c:v>
                </c:pt>
                <c:pt idx="60">
                  <c:v>1808</c:v>
                </c:pt>
                <c:pt idx="61">
                  <c:v>1809</c:v>
                </c:pt>
                <c:pt idx="62">
                  <c:v>1810</c:v>
                </c:pt>
                <c:pt idx="63">
                  <c:v>1811</c:v>
                </c:pt>
                <c:pt idx="64">
                  <c:v>1812</c:v>
                </c:pt>
                <c:pt idx="65">
                  <c:v>1813</c:v>
                </c:pt>
                <c:pt idx="66">
                  <c:v>1814</c:v>
                </c:pt>
                <c:pt idx="67">
                  <c:v>1815</c:v>
                </c:pt>
                <c:pt idx="68">
                  <c:v>1816</c:v>
                </c:pt>
                <c:pt idx="69">
                  <c:v>1817</c:v>
                </c:pt>
                <c:pt idx="70">
                  <c:v>1818</c:v>
                </c:pt>
                <c:pt idx="71">
                  <c:v>1819</c:v>
                </c:pt>
                <c:pt idx="72">
                  <c:v>1820</c:v>
                </c:pt>
                <c:pt idx="73">
                  <c:v>1821</c:v>
                </c:pt>
                <c:pt idx="74">
                  <c:v>1822</c:v>
                </c:pt>
                <c:pt idx="75">
                  <c:v>1823</c:v>
                </c:pt>
                <c:pt idx="76">
                  <c:v>1824</c:v>
                </c:pt>
                <c:pt idx="77">
                  <c:v>1825</c:v>
                </c:pt>
              </c:numCache>
            </c:numRef>
          </c:cat>
          <c:val>
            <c:numRef>
              <c:f>'SR of those aged 15-30'!$L$2:$L$79</c:f>
              <c:numCache>
                <c:formatCode>0</c:formatCode>
                <c:ptCount val="78"/>
                <c:pt idx="1">
                  <c:v>18.348623853210913</c:v>
                </c:pt>
                <c:pt idx="2">
                  <c:v>15.677966101694915</c:v>
                </c:pt>
                <c:pt idx="3">
                  <c:v>32.352941176470544</c:v>
                </c:pt>
                <c:pt idx="4">
                  <c:v>22.972972972972844</c:v>
                </c:pt>
                <c:pt idx="5">
                  <c:v>25.490196078431218</c:v>
                </c:pt>
                <c:pt idx="6">
                  <c:v>20.238095238095227</c:v>
                </c:pt>
                <c:pt idx="7">
                  <c:v>14.705882352941176</c:v>
                </c:pt>
                <c:pt idx="8">
                  <c:v>8.9171974522293027</c:v>
                </c:pt>
                <c:pt idx="9">
                  <c:v>14.85714285714293</c:v>
                </c:pt>
                <c:pt idx="10">
                  <c:v>14.482758620689674</c:v>
                </c:pt>
                <c:pt idx="11">
                  <c:v>6.4748201438849033</c:v>
                </c:pt>
                <c:pt idx="12">
                  <c:v>9.9099099099099739</c:v>
                </c:pt>
                <c:pt idx="13">
                  <c:v>7.6271186440677567</c:v>
                </c:pt>
                <c:pt idx="14">
                  <c:v>12.85714285714293</c:v>
                </c:pt>
                <c:pt idx="15">
                  <c:v>15.568862275449106</c:v>
                </c:pt>
                <c:pt idx="16">
                  <c:v>22.941176470588189</c:v>
                </c:pt>
                <c:pt idx="17">
                  <c:v>20</c:v>
                </c:pt>
                <c:pt idx="18">
                  <c:v>15.483870967741936</c:v>
                </c:pt>
                <c:pt idx="19">
                  <c:v>20.796460176991129</c:v>
                </c:pt>
                <c:pt idx="20">
                  <c:v>15.584415584415583</c:v>
                </c:pt>
                <c:pt idx="21">
                  <c:v>21.590909090909086</c:v>
                </c:pt>
                <c:pt idx="22">
                  <c:v>19.871794871794872</c:v>
                </c:pt>
                <c:pt idx="23">
                  <c:v>13.372093023255816</c:v>
                </c:pt>
                <c:pt idx="24">
                  <c:v>22.868217054263489</c:v>
                </c:pt>
                <c:pt idx="25">
                  <c:v>29.508196721311474</c:v>
                </c:pt>
                <c:pt idx="26">
                  <c:v>19.011406844106464</c:v>
                </c:pt>
                <c:pt idx="27">
                  <c:v>17.180616740088102</c:v>
                </c:pt>
                <c:pt idx="28">
                  <c:v>18.297872340425528</c:v>
                </c:pt>
                <c:pt idx="29">
                  <c:v>13.833992094861674</c:v>
                </c:pt>
                <c:pt idx="30">
                  <c:v>15.087719298245672</c:v>
                </c:pt>
                <c:pt idx="31">
                  <c:v>7.0588235294117654</c:v>
                </c:pt>
                <c:pt idx="32">
                  <c:v>6.9444444444444464</c:v>
                </c:pt>
                <c:pt idx="33">
                  <c:v>14.068441064638783</c:v>
                </c:pt>
                <c:pt idx="34">
                  <c:v>9.0361445783132748</c:v>
                </c:pt>
                <c:pt idx="35">
                  <c:v>16.413373860182372</c:v>
                </c:pt>
                <c:pt idx="36">
                  <c:v>30.726256983240223</c:v>
                </c:pt>
                <c:pt idx="37">
                  <c:v>29.700272479563889</c:v>
                </c:pt>
                <c:pt idx="38">
                  <c:v>25.498007968127489</c:v>
                </c:pt>
                <c:pt idx="39">
                  <c:v>28.384279475982527</c:v>
                </c:pt>
                <c:pt idx="40">
                  <c:v>24.137931034482861</c:v>
                </c:pt>
                <c:pt idx="41">
                  <c:v>36.893203883495147</c:v>
                </c:pt>
                <c:pt idx="42">
                  <c:v>27.542372881355764</c:v>
                </c:pt>
                <c:pt idx="43">
                  <c:v>23.902439024390123</c:v>
                </c:pt>
                <c:pt idx="44">
                  <c:v>22.885572139303385</c:v>
                </c:pt>
                <c:pt idx="45">
                  <c:v>27.09359605911321</c:v>
                </c:pt>
                <c:pt idx="46">
                  <c:v>22.797927461139896</c:v>
                </c:pt>
                <c:pt idx="47">
                  <c:v>16.336633663366289</c:v>
                </c:pt>
                <c:pt idx="48">
                  <c:v>19.230769230769042</c:v>
                </c:pt>
                <c:pt idx="49">
                  <c:v>17.557251908397031</c:v>
                </c:pt>
                <c:pt idx="50">
                  <c:v>20.833333333333183</c:v>
                </c:pt>
                <c:pt idx="51">
                  <c:v>21.014492753623188</c:v>
                </c:pt>
                <c:pt idx="52">
                  <c:v>22.335025380710661</c:v>
                </c:pt>
                <c:pt idx="53">
                  <c:v>17.514124293785287</c:v>
                </c:pt>
                <c:pt idx="54">
                  <c:v>18.571428571428573</c:v>
                </c:pt>
                <c:pt idx="55">
                  <c:v>21.481481481481481</c:v>
                </c:pt>
                <c:pt idx="56">
                  <c:v>14.782608695652169</c:v>
                </c:pt>
                <c:pt idx="57">
                  <c:v>21</c:v>
                </c:pt>
                <c:pt idx="58">
                  <c:v>13.492063492063492</c:v>
                </c:pt>
                <c:pt idx="59">
                  <c:v>15.972222222222271</c:v>
                </c:pt>
                <c:pt idx="60">
                  <c:v>17.482517482517366</c:v>
                </c:pt>
                <c:pt idx="61">
                  <c:v>17.605633802816889</c:v>
                </c:pt>
                <c:pt idx="62">
                  <c:v>16.783216783216783</c:v>
                </c:pt>
                <c:pt idx="63">
                  <c:v>24.161073825503326</c:v>
                </c:pt>
                <c:pt idx="64">
                  <c:v>18.617021276595743</c:v>
                </c:pt>
                <c:pt idx="65">
                  <c:v>9.5505617977528079</c:v>
                </c:pt>
                <c:pt idx="66">
                  <c:v>17.880794701986726</c:v>
                </c:pt>
                <c:pt idx="67">
                  <c:v>35.714285714285715</c:v>
                </c:pt>
                <c:pt idx="68">
                  <c:v>53.20512820512846</c:v>
                </c:pt>
                <c:pt idx="69">
                  <c:v>58.823529411764454</c:v>
                </c:pt>
                <c:pt idx="70">
                  <c:v>52.760736196319201</c:v>
                </c:pt>
                <c:pt idx="71">
                  <c:v>51.363636363636097</c:v>
                </c:pt>
                <c:pt idx="72">
                  <c:v>59.550561797752579</c:v>
                </c:pt>
                <c:pt idx="73">
                  <c:v>49.700598802395213</c:v>
                </c:pt>
                <c:pt idx="74">
                  <c:v>42.142857142857153</c:v>
                </c:pt>
                <c:pt idx="75">
                  <c:v>46.666666666666359</c:v>
                </c:pt>
                <c:pt idx="76">
                  <c:v>51.351351351351148</c:v>
                </c:pt>
              </c:numCache>
            </c:numRef>
          </c:val>
        </c:ser>
        <c:marker val="1"/>
        <c:axId val="72747648"/>
        <c:axId val="72746112"/>
      </c:lineChart>
      <c:catAx>
        <c:axId val="72730496"/>
        <c:scaling>
          <c:orientation val="minMax"/>
        </c:scaling>
        <c:axPos val="b"/>
        <c:numFmt formatCode="General" sourceLinked="1"/>
        <c:tickLblPos val="nextTo"/>
        <c:crossAx val="72732032"/>
        <c:crosses val="autoZero"/>
        <c:auto val="1"/>
        <c:lblAlgn val="ctr"/>
        <c:lblOffset val="100"/>
        <c:tickLblSkip val="10"/>
      </c:catAx>
      <c:valAx>
        <c:axId val="72732032"/>
        <c:scaling>
          <c:orientation val="minMax"/>
        </c:scaling>
        <c:axPos val="l"/>
        <c:majorGridlines/>
        <c:numFmt formatCode="General" sourceLinked="1"/>
        <c:tickLblPos val="nextTo"/>
        <c:crossAx val="72730496"/>
        <c:crosses val="autoZero"/>
        <c:crossBetween val="between"/>
      </c:valAx>
      <c:valAx>
        <c:axId val="72746112"/>
        <c:scaling>
          <c:orientation val="minMax"/>
        </c:scaling>
        <c:axPos val="r"/>
        <c:numFmt formatCode="General" sourceLinked="1"/>
        <c:tickLblPos val="nextTo"/>
        <c:crossAx val="72747648"/>
        <c:crosses val="max"/>
        <c:crossBetween val="between"/>
      </c:valAx>
      <c:catAx>
        <c:axId val="72747648"/>
        <c:scaling>
          <c:orientation val="minMax"/>
        </c:scaling>
        <c:delete val="1"/>
        <c:axPos val="b"/>
        <c:numFmt formatCode="General" sourceLinked="1"/>
        <c:tickLblPos val="none"/>
        <c:crossAx val="72746112"/>
        <c:crosses val="autoZero"/>
        <c:auto val="1"/>
        <c:lblAlgn val="ctr"/>
        <c:lblOffset val="100"/>
      </c:catAx>
    </c:plotArea>
    <c:legend>
      <c:legendPos val="r"/>
      <c:layout>
        <c:manualLayout>
          <c:xMode val="edge"/>
          <c:yMode val="edge"/>
          <c:x val="0.11284810052532435"/>
          <c:y val="4.650131302381609E-2"/>
          <c:w val="0.52410084033613469"/>
          <c:h val="0.18036364526590509"/>
        </c:manualLayout>
      </c:layout>
      <c:spPr>
        <a:solidFill>
          <a:sysClr val="window" lastClr="FFFFFF"/>
        </a:solidFill>
        <a:ln>
          <a:solidFill>
            <a:sysClr val="windowText" lastClr="000000"/>
          </a:solidFill>
        </a:ln>
        <a:effectLst>
          <a:outerShdw blurRad="50800" dist="76200" dir="2700000" algn="tl" rotWithShape="0">
            <a:prstClr val="black">
              <a:alpha val="40000"/>
            </a:prstClr>
          </a:outerShdw>
        </a:effectLst>
      </c:spPr>
    </c:legend>
    <c:plotVisOnly val="1"/>
  </c:chart>
  <c:spPr>
    <a:solidFill>
      <a:prstClr val="white"/>
    </a:solidFill>
    <a:ln>
      <a:solidFill>
        <a:prstClr val="black"/>
      </a:solidFill>
    </a:ln>
    <a:effectLst>
      <a:outerShdw blurRad="50800" dist="76200" dir="2700000" algn="tl" rotWithShape="0">
        <a:prstClr val="black">
          <a:alpha val="40000"/>
        </a:prstClr>
      </a:outerShdw>
    </a:effectLst>
  </c:spPr>
  <c:externalData r:id="rId1"/>
</c:chartSpace>
</file>

<file path=ppt/drawings/drawing1.xml><?xml version="1.0" encoding="utf-8"?>
<c:userShapes xmlns:c="http://schemas.openxmlformats.org/drawingml/2006/chart">
  <cdr:relSizeAnchor xmlns:cdr="http://schemas.openxmlformats.org/drawingml/2006/chartDrawing">
    <cdr:from>
      <cdr:x>0.05992</cdr:x>
      <cdr:y>0</cdr:y>
    </cdr:from>
    <cdr:to>
      <cdr:x>0.7442</cdr:x>
      <cdr:y>0.17186</cdr:y>
    </cdr:to>
    <cdr:sp macro="" textlink="">
      <cdr:nvSpPr>
        <cdr:cNvPr id="2" name="TextBox 1"/>
        <cdr:cNvSpPr txBox="1"/>
      </cdr:nvSpPr>
      <cdr:spPr>
        <a:xfrm xmlns:a="http://schemas.openxmlformats.org/drawingml/2006/main">
          <a:off x="432048" y="-216024"/>
          <a:ext cx="4933949" cy="980543"/>
        </a:xfrm>
        <a:prstGeom xmlns:a="http://schemas.openxmlformats.org/drawingml/2006/main" prst="rect">
          <a:avLst/>
        </a:prstGeom>
        <a:solidFill xmlns:a="http://schemas.openxmlformats.org/drawingml/2006/main">
          <a:sysClr val="window" lastClr="FFFFFF"/>
        </a:solidFill>
        <a:ln xmlns:a="http://schemas.openxmlformats.org/drawingml/2006/main">
          <a:solidFill>
            <a:schemeClr val="tx1"/>
          </a:solidFill>
        </a:ln>
        <a:effectLst xmlns:a="http://schemas.openxmlformats.org/drawingml/2006/main">
          <a:outerShdw blurRad="50800" dist="76200" dir="2700000" algn="tl" rotWithShape="0">
            <a:prstClr val="black">
              <a:alpha val="40000"/>
            </a:prstClr>
          </a:outerShdw>
        </a:effectLst>
      </cdr:spPr>
      <cdr:txBody>
        <a:bodyPr xmlns:a="http://schemas.openxmlformats.org/drawingml/2006/main" vertOverflow="clip" wrap="square" rtlCol="0"/>
        <a:lstStyle xmlns:a="http://schemas.openxmlformats.org/drawingml/2006/main"/>
        <a:p xmlns:a="http://schemas.openxmlformats.org/drawingml/2006/main">
          <a:endParaRPr lang="en-GB" sz="1400" dirty="0"/>
        </a:p>
        <a:p xmlns:a="http://schemas.openxmlformats.org/drawingml/2006/main">
          <a:r>
            <a:rPr lang="en-GB" sz="1400" dirty="0"/>
            <a:t>St Martin's SR rose relatively</a:t>
          </a:r>
          <a:r>
            <a:rPr lang="en-GB" sz="1400" baseline="0" dirty="0"/>
            <a:t> rapidly compared to that in the rest of London. T</a:t>
          </a:r>
          <a:r>
            <a:rPr lang="en-GB" sz="1400" dirty="0"/>
            <a:t>he </a:t>
          </a:r>
          <a:r>
            <a:rPr lang="en-GB" sz="1400" dirty="0" smtClean="0"/>
            <a:t>parish’s </a:t>
          </a:r>
          <a:r>
            <a:rPr lang="en-GB" sz="1400" baseline="0" dirty="0"/>
            <a:t>experience might have been distinctive, with more females per males than in metropolis as a </a:t>
          </a:r>
          <a:r>
            <a:rPr lang="en-GB" sz="1400" baseline="0" dirty="0" smtClean="0"/>
            <a:t>whole</a:t>
          </a:r>
          <a:endParaRPr lang="en-GB" sz="14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37BA134-A777-4D63-AD4D-38008B681BE9}" type="datetimeFigureOut">
              <a:rPr lang="en-GB" smtClean="0"/>
              <a:pPr/>
              <a:t>17/04/2011</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77846AD-A9E8-46B9-B60E-D7E589D74B3E}"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D77846AD-A9E8-46B9-B60E-D7E589D74B3E}" type="slidenum">
              <a:rPr lang="en-GB" smtClean="0"/>
              <a:pPr/>
              <a:t>8</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04F076E0-0C27-48F8-AD05-025FFABB3829}" type="datetimeFigureOut">
              <a:rPr lang="en-GB" smtClean="0"/>
              <a:pPr/>
              <a:t>17/04/2011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56D1DF2-772D-4D2E-848C-BC28F748BFD3}"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4F076E0-0C27-48F8-AD05-025FFABB3829}" type="datetimeFigureOut">
              <a:rPr lang="en-GB" smtClean="0"/>
              <a:pPr/>
              <a:t>17/04/2011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56D1DF2-772D-4D2E-848C-BC28F748BFD3}"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4F076E0-0C27-48F8-AD05-025FFABB3829}" type="datetimeFigureOut">
              <a:rPr lang="en-GB" smtClean="0"/>
              <a:pPr/>
              <a:t>17/04/2011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56D1DF2-772D-4D2E-848C-BC28F748BFD3}"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4F076E0-0C27-48F8-AD05-025FFABB3829}" type="datetimeFigureOut">
              <a:rPr lang="en-GB" smtClean="0"/>
              <a:pPr/>
              <a:t>17/04/2011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56D1DF2-772D-4D2E-848C-BC28F748BFD3}"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4F076E0-0C27-48F8-AD05-025FFABB3829}" type="datetimeFigureOut">
              <a:rPr lang="en-GB" smtClean="0"/>
              <a:pPr/>
              <a:t>17/04/2011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56D1DF2-772D-4D2E-848C-BC28F748BFD3}"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04F076E0-0C27-48F8-AD05-025FFABB3829}" type="datetimeFigureOut">
              <a:rPr lang="en-GB" smtClean="0"/>
              <a:pPr/>
              <a:t>17/04/2011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56D1DF2-772D-4D2E-848C-BC28F748BFD3}"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04F076E0-0C27-48F8-AD05-025FFABB3829}" type="datetimeFigureOut">
              <a:rPr lang="en-GB" smtClean="0"/>
              <a:pPr/>
              <a:t>17/04/2011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C56D1DF2-772D-4D2E-848C-BC28F748BFD3}"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04F076E0-0C27-48F8-AD05-025FFABB3829}" type="datetimeFigureOut">
              <a:rPr lang="en-GB" smtClean="0"/>
              <a:pPr/>
              <a:t>17/04/2011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C56D1DF2-772D-4D2E-848C-BC28F748BFD3}"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4F076E0-0C27-48F8-AD05-025FFABB3829}" type="datetimeFigureOut">
              <a:rPr lang="en-GB" smtClean="0"/>
              <a:pPr/>
              <a:t>17/04/2011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C56D1DF2-772D-4D2E-848C-BC28F748BFD3}"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4F076E0-0C27-48F8-AD05-025FFABB3829}" type="datetimeFigureOut">
              <a:rPr lang="en-GB" smtClean="0"/>
              <a:pPr/>
              <a:t>17/04/2011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56D1DF2-772D-4D2E-848C-BC28F748BFD3}"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4F076E0-0C27-48F8-AD05-025FFABB3829}" type="datetimeFigureOut">
              <a:rPr lang="en-GB" smtClean="0"/>
              <a:pPr/>
              <a:t>17/04/2011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56D1DF2-772D-4D2E-848C-BC28F748BFD3}"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F076E0-0C27-48F8-AD05-025FFABB3829}" type="datetimeFigureOut">
              <a:rPr lang="en-GB" smtClean="0"/>
              <a:pPr/>
              <a:t>17/04/2011</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56D1DF2-772D-4D2E-848C-BC28F748BFD3}"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chart" Target="../charts/chart11.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chart" Target="../charts/chart18.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hyperlink" Target="http://www.tate.org.uk/britain/exhibitions/hogarth/rooms/room10.shtm" TargetMode="External"/><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9552" y="260648"/>
            <a:ext cx="7772400" cy="1944216"/>
          </a:xfrm>
        </p:spPr>
        <p:txBody>
          <a:bodyPr>
            <a:normAutofit fontScale="90000"/>
          </a:bodyPr>
          <a:lstStyle/>
          <a:p>
            <a:r>
              <a:rPr lang="en-GB" dirty="0" smtClean="0"/>
              <a:t>LPSS CONFERENCE</a:t>
            </a:r>
            <a:br>
              <a:rPr lang="en-GB" dirty="0" smtClean="0"/>
            </a:br>
            <a:r>
              <a:rPr lang="en-GB" dirty="0" smtClean="0"/>
              <a:t>Domestic Service in England, 1600-2000</a:t>
            </a:r>
            <a:endParaRPr lang="en-GB" dirty="0"/>
          </a:p>
        </p:txBody>
      </p:sp>
      <p:sp>
        <p:nvSpPr>
          <p:cNvPr id="3" name="Subtitle 2"/>
          <p:cNvSpPr>
            <a:spLocks noGrp="1"/>
          </p:cNvSpPr>
          <p:nvPr>
            <p:ph type="subTitle" idx="1"/>
          </p:nvPr>
        </p:nvSpPr>
        <p:spPr>
          <a:xfrm>
            <a:off x="1259632" y="4221088"/>
            <a:ext cx="6872808" cy="1198984"/>
          </a:xfrm>
        </p:spPr>
        <p:txBody>
          <a:bodyPr/>
          <a:lstStyle/>
          <a:p>
            <a:r>
              <a:rPr lang="en-GB" dirty="0" smtClean="0">
                <a:solidFill>
                  <a:schemeClr val="tx1"/>
                </a:solidFill>
              </a:rPr>
              <a:t>Domestic service and the law of settlement in the West End, 1725-1824</a:t>
            </a:r>
            <a:endParaRPr lang="en-GB" dirty="0">
              <a:solidFill>
                <a:schemeClr val="tx1"/>
              </a:solidFill>
            </a:endParaRPr>
          </a:p>
        </p:txBody>
      </p:sp>
      <p:sp>
        <p:nvSpPr>
          <p:cNvPr id="4" name="TextBox 3"/>
          <p:cNvSpPr txBox="1"/>
          <p:nvPr/>
        </p:nvSpPr>
        <p:spPr>
          <a:xfrm>
            <a:off x="1835696" y="6021288"/>
            <a:ext cx="5184576" cy="461665"/>
          </a:xfrm>
          <a:prstGeom prst="rect">
            <a:avLst/>
          </a:prstGeom>
          <a:noFill/>
        </p:spPr>
        <p:txBody>
          <a:bodyPr wrap="square" rtlCol="0">
            <a:spAutoFit/>
          </a:bodyPr>
          <a:lstStyle/>
          <a:p>
            <a:pPr algn="ctr"/>
            <a:r>
              <a:rPr lang="en-GB" sz="2400" b="1" dirty="0" smtClean="0"/>
              <a:t>Saturday 16th April 2011</a:t>
            </a:r>
            <a:endParaRPr lang="en-GB" sz="2400" dirty="0"/>
          </a:p>
        </p:txBody>
      </p:sp>
      <p:sp>
        <p:nvSpPr>
          <p:cNvPr id="5" name="TextBox 4"/>
          <p:cNvSpPr txBox="1"/>
          <p:nvPr/>
        </p:nvSpPr>
        <p:spPr>
          <a:xfrm>
            <a:off x="1331640" y="2708920"/>
            <a:ext cx="6552728" cy="523220"/>
          </a:xfrm>
          <a:prstGeom prst="rect">
            <a:avLst/>
          </a:prstGeom>
          <a:noFill/>
        </p:spPr>
        <p:txBody>
          <a:bodyPr wrap="square" rtlCol="0">
            <a:spAutoFit/>
          </a:bodyPr>
          <a:lstStyle/>
          <a:p>
            <a:pPr algn="ctr"/>
            <a:r>
              <a:rPr lang="en-GB" sz="2800" smtClean="0"/>
              <a:t>© Jeremy </a:t>
            </a:r>
            <a:r>
              <a:rPr lang="en-GB" sz="2800" dirty="0" smtClean="0"/>
              <a:t>Boulton and Leonard Schwarz</a:t>
            </a:r>
            <a:endParaRPr lang="en-GB" sz="2800"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5624644"/>
          </a:xfrm>
          <a:prstGeom prst="rect">
            <a:avLst/>
          </a:prstGeom>
          <a:noFill/>
          <a:ln w="9525">
            <a:noFill/>
            <a:miter lim="800000"/>
            <a:headEnd/>
            <a:tailEnd/>
          </a:ln>
        </p:spPr>
      </p:pic>
      <p:sp>
        <p:nvSpPr>
          <p:cNvPr id="3" name="TextBox 2"/>
          <p:cNvSpPr txBox="1"/>
          <p:nvPr/>
        </p:nvSpPr>
        <p:spPr>
          <a:xfrm>
            <a:off x="539552" y="5877272"/>
            <a:ext cx="8136904" cy="830997"/>
          </a:xfrm>
          <a:prstGeom prst="rect">
            <a:avLst/>
          </a:prstGeom>
          <a:noFill/>
        </p:spPr>
        <p:txBody>
          <a:bodyPr wrap="square" rtlCol="0">
            <a:spAutoFit/>
          </a:bodyPr>
          <a:lstStyle/>
          <a:p>
            <a:r>
              <a:rPr lang="en-GB" sz="2400" dirty="0" smtClean="0"/>
              <a:t>Record revealing the value of research assistance, an academic form of servitude... 12,088 of these were transcribed...</a:t>
            </a:r>
            <a:endParaRPr lang="en-GB"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dissolve">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116632"/>
            <a:ext cx="8712968" cy="5478423"/>
          </a:xfrm>
          <a:prstGeom prst="rect">
            <a:avLst/>
          </a:prstGeom>
          <a:solidFill>
            <a:schemeClr val="bg1">
              <a:lumMod val="95000"/>
            </a:schemeClr>
          </a:solidFill>
          <a:ln>
            <a:solidFill>
              <a:schemeClr val="tx1"/>
            </a:solidFill>
          </a:ln>
          <a:effectLst>
            <a:outerShdw blurRad="50800" dist="76200" dir="2700000" algn="tl" rotWithShape="0">
              <a:prstClr val="black">
                <a:alpha val="40000"/>
              </a:prstClr>
            </a:outerShdw>
          </a:effectLst>
        </p:spPr>
        <p:txBody>
          <a:bodyPr wrap="square" rtlCol="0">
            <a:spAutoFit/>
          </a:bodyPr>
          <a:lstStyle/>
          <a:p>
            <a:r>
              <a:rPr lang="en-GB" sz="1400" dirty="0" smtClean="0"/>
              <a:t>The Examination of Jane </a:t>
            </a:r>
            <a:r>
              <a:rPr lang="en-GB" sz="1400" dirty="0" err="1" smtClean="0"/>
              <a:t>Barwick</a:t>
            </a:r>
            <a:r>
              <a:rPr lang="en-GB" sz="1400" dirty="0" smtClean="0"/>
              <a:t> passed from the Parish of St Leonard in Shoreditch in the County of Middlesex to the Parish of St Martin in the Fields taken this fifth day of May in the year 1778.  This Examinant on her oath </a:t>
            </a:r>
            <a:r>
              <a:rPr lang="en-GB" sz="1400" dirty="0" err="1" smtClean="0"/>
              <a:t>saith</a:t>
            </a:r>
            <a:r>
              <a:rPr lang="en-GB" sz="1400" dirty="0" smtClean="0"/>
              <a:t> she never was married, that she is 22 years of age, that she was (</a:t>
            </a:r>
            <a:r>
              <a:rPr lang="en-GB" sz="1400" b="1" dirty="0" smtClean="0"/>
              <a:t>by the officers of the Parish of St Stephen's in Coleman's Street London) bound an apprentice by an indenture for seven years </a:t>
            </a:r>
            <a:r>
              <a:rPr lang="en-GB" sz="1400" dirty="0" smtClean="0"/>
              <a:t>to Andrew </a:t>
            </a:r>
            <a:r>
              <a:rPr lang="en-GB" sz="1400" dirty="0" err="1" smtClean="0"/>
              <a:t>Larcher</a:t>
            </a:r>
            <a:r>
              <a:rPr lang="en-GB" sz="1400" dirty="0" smtClean="0"/>
              <a:t> a Weaver in Cock Lane in the Parish of St Matthew Bethnal Green in the County of Middlesex, and there served her said master for </a:t>
            </a:r>
            <a:r>
              <a:rPr lang="en-GB" sz="1400" b="1" dirty="0" smtClean="0"/>
              <a:t>the space of four years</a:t>
            </a:r>
            <a:r>
              <a:rPr lang="en-GB" sz="1400" dirty="0" smtClean="0"/>
              <a:t>, and then by the consent and approbation of her said Master she went to and was servant to Mr Green as a Victualler in Angel Alley in Bishopsgate Street in the Parish of St Botolph Bishopsgate and there served the said Mr Green </a:t>
            </a:r>
            <a:r>
              <a:rPr lang="en-GB" sz="1400" b="1" dirty="0" smtClean="0"/>
              <a:t>for the space of 10 months longer</a:t>
            </a:r>
            <a:r>
              <a:rPr lang="en-GB" sz="1400" dirty="0" smtClean="0"/>
              <a:t>, and then by the said Mr </a:t>
            </a:r>
            <a:r>
              <a:rPr lang="en-GB" sz="1400" dirty="0" err="1" smtClean="0"/>
              <a:t>Larcher's</a:t>
            </a:r>
            <a:r>
              <a:rPr lang="en-GB" sz="1400" dirty="0" smtClean="0"/>
              <a:t> consent she went to and was servant to Mr Ogilvie a Victualler in Long Alley in the Parish of St Leonard in Shoreditch and there served the said Mr Ogilvie </a:t>
            </a:r>
            <a:r>
              <a:rPr lang="en-GB" sz="1400" b="1" dirty="0" smtClean="0"/>
              <a:t>for five months longer</a:t>
            </a:r>
            <a:r>
              <a:rPr lang="en-GB" sz="1400" dirty="0" smtClean="0"/>
              <a:t>, and then by the consent of her said master </a:t>
            </a:r>
            <a:r>
              <a:rPr lang="en-GB" sz="1400" dirty="0" err="1" smtClean="0"/>
              <a:t>Larcher</a:t>
            </a:r>
            <a:r>
              <a:rPr lang="en-GB" sz="1400" dirty="0" smtClean="0"/>
              <a:t> she went to and lived with Miss </a:t>
            </a:r>
            <a:r>
              <a:rPr lang="en-GB" sz="1400" dirty="0" err="1" smtClean="0"/>
              <a:t>Trottman</a:t>
            </a:r>
            <a:r>
              <a:rPr lang="en-GB" sz="1400" dirty="0" smtClean="0"/>
              <a:t> a Chamber Milliner the corner of Shoe Lane in Fleet Street in the Parish of St Bridget (vulgarly St Brides London) and there served the said Miss </a:t>
            </a:r>
            <a:r>
              <a:rPr lang="en-GB" sz="1400" dirty="0" err="1" smtClean="0"/>
              <a:t>Trottman</a:t>
            </a:r>
            <a:r>
              <a:rPr lang="en-GB" sz="1400" dirty="0" smtClean="0"/>
              <a:t> </a:t>
            </a:r>
            <a:r>
              <a:rPr lang="en-GB" sz="1400" b="1" dirty="0" smtClean="0"/>
              <a:t>the space of 10 months longer</a:t>
            </a:r>
            <a:r>
              <a:rPr lang="en-GB" sz="1400" dirty="0" smtClean="0"/>
              <a:t>, and then by the consent of the said Mr </a:t>
            </a:r>
            <a:r>
              <a:rPr lang="en-GB" sz="1400" dirty="0" err="1" smtClean="0"/>
              <a:t>Larcher</a:t>
            </a:r>
            <a:r>
              <a:rPr lang="en-GB" sz="1400" dirty="0" smtClean="0"/>
              <a:t> she went to and lived with Mr Phipps a Victualler the corner of Cow Lane in the Parish of St Sepulchre London and there served the said Mr Phipps </a:t>
            </a:r>
            <a:r>
              <a:rPr lang="en-GB" sz="1400" b="1" dirty="0" smtClean="0"/>
              <a:t>for the space of three months longer</a:t>
            </a:r>
            <a:r>
              <a:rPr lang="en-GB" sz="1400" dirty="0" smtClean="0"/>
              <a:t>, and then by the consent of her said Mr </a:t>
            </a:r>
            <a:r>
              <a:rPr lang="en-GB" sz="1400" dirty="0" err="1" smtClean="0"/>
              <a:t>Larcher</a:t>
            </a:r>
            <a:r>
              <a:rPr lang="en-GB" sz="1400" dirty="0" smtClean="0"/>
              <a:t> she went to and served Mr Nugent a Victualler at the sign of the Globe near </a:t>
            </a:r>
            <a:r>
              <a:rPr lang="en-GB" sz="1400" dirty="0" err="1" smtClean="0"/>
              <a:t>Burleigh</a:t>
            </a:r>
            <a:r>
              <a:rPr lang="en-GB" sz="1400" dirty="0" smtClean="0"/>
              <a:t> Street in the Strand in the said Parish of St Martin in the Fields </a:t>
            </a:r>
            <a:r>
              <a:rPr lang="en-GB" sz="1400" b="1" dirty="0" smtClean="0"/>
              <a:t>for the space of 10 weeks longer</a:t>
            </a:r>
            <a:r>
              <a:rPr lang="en-GB" sz="1400" dirty="0" smtClean="0"/>
              <a:t>, the remainder of her said time out which expired about two years ago, that she hath not kept house rented a tenement of 10 pounds by the year paid any parish taxes nor hath been a yearly hired servant in any one place for 12 months together since, and this Examinant on her voluntary oath further </a:t>
            </a:r>
            <a:r>
              <a:rPr lang="en-GB" sz="1400" dirty="0" err="1" smtClean="0"/>
              <a:t>saith</a:t>
            </a:r>
            <a:r>
              <a:rPr lang="en-GB" sz="1400" dirty="0" smtClean="0"/>
              <a:t> that she is now big with child or children which is or are likely to be born a bastard or bastards and to become chargeable to the said Parish of St Martin in the Fields, and that Thomas Ward a Taylor in Fullers Rents in Holborn had carnal knowledge of her body some time in the month of December last on the floor in a room up one pair of stairs at the sign of the French Horn in Holborn and several times afterwards at the house of Mr </a:t>
            </a:r>
            <a:r>
              <a:rPr lang="en-GB" sz="1400" dirty="0" err="1" smtClean="0"/>
              <a:t>Manfield's</a:t>
            </a:r>
            <a:r>
              <a:rPr lang="en-GB" sz="1400" dirty="0" smtClean="0"/>
              <a:t> at the sign of the Dolphin in High Holborn at which or one of which times he the said Thomas Wood did beget her with child or children she now </a:t>
            </a:r>
            <a:r>
              <a:rPr lang="en-GB" sz="1400" dirty="0" err="1" smtClean="0"/>
              <a:t>goeth</a:t>
            </a:r>
            <a:r>
              <a:rPr lang="en-GB" sz="1400" dirty="0" smtClean="0"/>
              <a:t> with and is pregnant of, and that he the said Thomas Wood is the true and only father thereof and no man else.  Sworn the fifth day of May 1778 before John </a:t>
            </a:r>
            <a:r>
              <a:rPr lang="en-GB" sz="1400" dirty="0" err="1" smtClean="0"/>
              <a:t>Goodchild</a:t>
            </a:r>
            <a:r>
              <a:rPr lang="en-GB" sz="1400" dirty="0" smtClean="0"/>
              <a:t>. [F5065/54]</a:t>
            </a:r>
            <a:endParaRPr lang="en-GB" sz="1400" dirty="0"/>
          </a:p>
        </p:txBody>
      </p:sp>
      <p:sp>
        <p:nvSpPr>
          <p:cNvPr id="3" name="TextBox 2"/>
          <p:cNvSpPr txBox="1"/>
          <p:nvPr/>
        </p:nvSpPr>
        <p:spPr>
          <a:xfrm>
            <a:off x="251520" y="5733256"/>
            <a:ext cx="8712968" cy="923330"/>
          </a:xfrm>
          <a:prstGeom prst="rect">
            <a:avLst/>
          </a:prstGeom>
          <a:solidFill>
            <a:schemeClr val="bg1">
              <a:lumMod val="95000"/>
            </a:schemeClr>
          </a:solidFill>
          <a:ln>
            <a:solidFill>
              <a:schemeClr val="tx1"/>
            </a:solidFill>
          </a:ln>
          <a:effectLst>
            <a:outerShdw blurRad="50800" dist="76200" dir="2700000" algn="tl" rotWithShape="0">
              <a:prstClr val="black">
                <a:alpha val="40000"/>
              </a:prstClr>
            </a:outerShdw>
          </a:effectLst>
        </p:spPr>
        <p:txBody>
          <a:bodyPr wrap="square" rtlCol="0">
            <a:spAutoFit/>
          </a:bodyPr>
          <a:lstStyle/>
          <a:p>
            <a:r>
              <a:rPr lang="en-GB" dirty="0" smtClean="0"/>
              <a:t>Jane, 22, was admitted to the workhouse 30/04/1778 and discharged 03/09/1778. </a:t>
            </a:r>
          </a:p>
          <a:p>
            <a:r>
              <a:rPr lang="en-GB" dirty="0" smtClean="0"/>
              <a:t>Thomas, her son, was born in the workhouse 09/08/1778 and died there 11 days later of convulsions  25/08/1778. </a:t>
            </a:r>
            <a:endParaRPr lang="en-GB"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99592" y="1268760"/>
            <a:ext cx="7128792" cy="1384995"/>
          </a:xfrm>
          <a:prstGeom prst="rect">
            <a:avLst/>
          </a:prstGeom>
        </p:spPr>
        <p:txBody>
          <a:bodyPr wrap="square">
            <a:spAutoFit/>
          </a:bodyPr>
          <a:lstStyle/>
          <a:p>
            <a:r>
              <a:rPr lang="en-GB" sz="2800" dirty="0" smtClean="0"/>
              <a:t>Domestic service was the means by which individuals experienced often dramatically different social and cultural environments..</a:t>
            </a:r>
            <a:endParaRPr lang="en-GB" sz="2800" dirty="0"/>
          </a:p>
        </p:txBody>
      </p:sp>
      <p:sp>
        <p:nvSpPr>
          <p:cNvPr id="3" name="TextBox 2"/>
          <p:cNvSpPr txBox="1"/>
          <p:nvPr/>
        </p:nvSpPr>
        <p:spPr>
          <a:xfrm>
            <a:off x="971600" y="4365104"/>
            <a:ext cx="7056784" cy="954107"/>
          </a:xfrm>
          <a:prstGeom prst="rect">
            <a:avLst/>
          </a:prstGeom>
          <a:noFill/>
        </p:spPr>
        <p:txBody>
          <a:bodyPr wrap="square" rtlCol="0">
            <a:spAutoFit/>
          </a:bodyPr>
          <a:lstStyle/>
          <a:p>
            <a:r>
              <a:rPr lang="en-GB" sz="2800" dirty="0" smtClean="0"/>
              <a:t>From Palace to Workhouse: two servants’ stories...</a:t>
            </a:r>
            <a:endParaRPr lang="en-GB" sz="28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188640"/>
            <a:ext cx="7344816" cy="523220"/>
          </a:xfrm>
          <a:prstGeom prst="rect">
            <a:avLst/>
          </a:prstGeom>
          <a:noFill/>
        </p:spPr>
        <p:txBody>
          <a:bodyPr wrap="square" rtlCol="0">
            <a:spAutoFit/>
          </a:bodyPr>
          <a:lstStyle/>
          <a:p>
            <a:r>
              <a:rPr lang="en-GB" sz="2800" dirty="0" smtClean="0"/>
              <a:t>From Palace to Workhouse: a servants story...</a:t>
            </a:r>
            <a:endParaRPr lang="en-GB" sz="2800" dirty="0"/>
          </a:p>
        </p:txBody>
      </p:sp>
      <p:sp>
        <p:nvSpPr>
          <p:cNvPr id="3" name="TextBox 2"/>
          <p:cNvSpPr txBox="1"/>
          <p:nvPr/>
        </p:nvSpPr>
        <p:spPr>
          <a:xfrm>
            <a:off x="251520" y="764704"/>
            <a:ext cx="8424936" cy="4093428"/>
          </a:xfrm>
          <a:prstGeom prst="rect">
            <a:avLst/>
          </a:prstGeom>
          <a:solidFill>
            <a:prstClr val="white"/>
          </a:solidFill>
          <a:ln>
            <a:solidFill>
              <a:prstClr val="black"/>
            </a:solidFill>
          </a:ln>
          <a:effectLst>
            <a:outerShdw blurRad="50800" dist="76200" dir="2700000" algn="tl" rotWithShape="0">
              <a:prstClr val="black">
                <a:alpha val="40000"/>
              </a:prstClr>
            </a:outerShdw>
          </a:effectLst>
        </p:spPr>
        <p:txBody>
          <a:bodyPr wrap="square" rtlCol="0">
            <a:spAutoFit/>
          </a:bodyPr>
          <a:lstStyle/>
          <a:p>
            <a:r>
              <a:rPr lang="en-GB" sz="2000" dirty="0" smtClean="0"/>
              <a:t>Francis Bundy aged 42 Years upon his Oath </a:t>
            </a:r>
            <a:r>
              <a:rPr lang="en-GB" sz="2000" dirty="0" err="1" smtClean="0"/>
              <a:t>saith</a:t>
            </a:r>
            <a:r>
              <a:rPr lang="en-GB" sz="2000" dirty="0" smtClean="0"/>
              <a:t> that while he was Single &amp; unmarried he was a Yearly hired Servant in the capacity of </a:t>
            </a:r>
            <a:r>
              <a:rPr lang="en-GB" sz="2000" b="1" dirty="0" smtClean="0"/>
              <a:t>Pastry Cook to his Grace the late Duke of Northumberland at Northumberland House </a:t>
            </a:r>
            <a:r>
              <a:rPr lang="en-GB" sz="2000" dirty="0" smtClean="0"/>
              <a:t>in the Parish of Saint Martin in the Fields for the space of Seven Years under one hiring at the Yearly Wages of Thirty Pounds diet &amp; lodging quitted the same in the Year 1782 and discharged from his said Service at Northumberland House since which he hath not Kept House rented Ten Pounds by the year been a Yearly hired Servant in any one Place for Twelve Months together not done any Act whereby to acquire a subsequent Settlement , that he was Married to his late wife Sarah (who died the 7th </a:t>
            </a:r>
            <a:r>
              <a:rPr lang="en-GB" sz="2000" dirty="0" err="1" smtClean="0"/>
              <a:t>Octr</a:t>
            </a:r>
            <a:r>
              <a:rPr lang="en-GB" sz="2000" dirty="0" smtClean="0"/>
              <a:t> last) at the Parish Church of St Dunstan in the West June 16th1788 by whom he hath Two Children to wit Ann born March 12th 1789 and Francis born August 19th 1790.  Sworn this 15th Day of January 1791 before me Wm Hyde Francis Bundy</a:t>
            </a:r>
            <a:endParaRPr lang="en-GB" sz="2000" dirty="0"/>
          </a:p>
        </p:txBody>
      </p:sp>
      <p:sp>
        <p:nvSpPr>
          <p:cNvPr id="4" name="TextBox 3"/>
          <p:cNvSpPr txBox="1"/>
          <p:nvPr/>
        </p:nvSpPr>
        <p:spPr>
          <a:xfrm>
            <a:off x="395536" y="5229200"/>
            <a:ext cx="8748464" cy="1477328"/>
          </a:xfrm>
          <a:prstGeom prst="rect">
            <a:avLst/>
          </a:prstGeom>
          <a:noFill/>
        </p:spPr>
        <p:txBody>
          <a:bodyPr wrap="square" rtlCol="0">
            <a:spAutoFit/>
          </a:bodyPr>
          <a:lstStyle/>
          <a:p>
            <a:r>
              <a:rPr lang="en-GB" b="1" dirty="0" smtClean="0"/>
              <a:t>Francis and his two children were admitted to the workhouse 15/01/1791</a:t>
            </a:r>
            <a:r>
              <a:rPr lang="en-GB" dirty="0" smtClean="0"/>
              <a:t>. Francis was discharged 23/02/1791. </a:t>
            </a:r>
          </a:p>
          <a:p>
            <a:r>
              <a:rPr lang="en-GB" dirty="0" smtClean="0"/>
              <a:t>His infant son died soon after admittance. </a:t>
            </a:r>
          </a:p>
          <a:p>
            <a:r>
              <a:rPr lang="en-GB" dirty="0" smtClean="0"/>
              <a:t>His two year old daughter Ann was sent to Nurse in </a:t>
            </a:r>
            <a:r>
              <a:rPr lang="en-GB" dirty="0" err="1" smtClean="0"/>
              <a:t>Teddington</a:t>
            </a:r>
            <a:r>
              <a:rPr lang="en-GB" dirty="0" smtClean="0"/>
              <a:t>  19/04/1791, returned in 15/05/1797 and was apprenticed to a tambour maker in Lambeth in 1798...</a:t>
            </a:r>
            <a:endParaRPr lang="en-GB"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260648"/>
            <a:ext cx="8352928" cy="4093428"/>
          </a:xfrm>
          <a:prstGeom prst="rect">
            <a:avLst/>
          </a:prstGeom>
          <a:solidFill>
            <a:schemeClr val="bg1"/>
          </a:solidFill>
          <a:ln>
            <a:solidFill>
              <a:schemeClr val="tx1"/>
            </a:solidFill>
          </a:ln>
          <a:effectLst>
            <a:outerShdw blurRad="50800" dist="76200" dir="2700000" algn="tl" rotWithShape="0">
              <a:prstClr val="black">
                <a:alpha val="40000"/>
              </a:prstClr>
            </a:outerShdw>
          </a:effectLst>
        </p:spPr>
        <p:txBody>
          <a:bodyPr wrap="square" rtlCol="0">
            <a:spAutoFit/>
          </a:bodyPr>
          <a:lstStyle/>
          <a:p>
            <a:r>
              <a:rPr lang="en-GB" sz="2000" dirty="0" smtClean="0"/>
              <a:t> </a:t>
            </a:r>
            <a:r>
              <a:rPr lang="en-US" sz="2000" dirty="0" smtClean="0"/>
              <a:t>Sarah Webb aged 57 years and upwards </a:t>
            </a:r>
            <a:r>
              <a:rPr lang="en-US" sz="2000" b="1" dirty="0" smtClean="0"/>
              <a:t>in the workhouse </a:t>
            </a:r>
            <a:r>
              <a:rPr lang="en-US" sz="2000" dirty="0" smtClean="0"/>
              <a:t>of and in the Parish of St Martin in the Fields passed from the Parish of St. James within the liberty of Westminster upon her oath </a:t>
            </a:r>
            <a:r>
              <a:rPr lang="en-US" sz="2000" dirty="0" err="1" smtClean="0"/>
              <a:t>saith</a:t>
            </a:r>
            <a:r>
              <a:rPr lang="en-US" sz="2000" dirty="0" smtClean="0"/>
              <a:t> that she never was married bound an apprentice kept house rented tenement of 10 pounds by the year or paid any parish taxes, but that she was a yearly hired servant to </a:t>
            </a:r>
            <a:r>
              <a:rPr lang="en-US" sz="2000" dirty="0" err="1" smtClean="0"/>
              <a:t>Mrs</a:t>
            </a:r>
            <a:r>
              <a:rPr lang="en-US" sz="2000" dirty="0" smtClean="0"/>
              <a:t> Ireland, Necessary Woman to the late Queen, for the space of three years at the yearly wages of 6 pounds diet and lodging (</a:t>
            </a:r>
            <a:r>
              <a:rPr lang="en-US" sz="2000" b="1" dirty="0" smtClean="0"/>
              <a:t>at the Palace of St. James</a:t>
            </a:r>
            <a:r>
              <a:rPr lang="en-US" sz="2000" dirty="0" smtClean="0"/>
              <a:t> in the Parish of St Martin in the Fields aforesaid), quitted the same about three months after Queen Caroline died and hath not been a yearly hired servant in any one place for 12 months together since.  </a:t>
            </a:r>
          </a:p>
          <a:p>
            <a:endParaRPr lang="en-US" sz="2000" dirty="0" smtClean="0"/>
          </a:p>
          <a:p>
            <a:r>
              <a:rPr lang="en-US" sz="2000" dirty="0" smtClean="0"/>
              <a:t>Sworn the 27th Day of December 1750 before James Fraser. </a:t>
            </a:r>
          </a:p>
          <a:p>
            <a:r>
              <a:rPr lang="en-US" sz="2000" dirty="0" smtClean="0"/>
              <a:t>[F5041/257]</a:t>
            </a:r>
            <a:endParaRPr lang="en-GB" dirty="0"/>
          </a:p>
        </p:txBody>
      </p:sp>
      <p:sp>
        <p:nvSpPr>
          <p:cNvPr id="3" name="TextBox 2"/>
          <p:cNvSpPr txBox="1"/>
          <p:nvPr/>
        </p:nvSpPr>
        <p:spPr>
          <a:xfrm>
            <a:off x="827584" y="5445224"/>
            <a:ext cx="8136904" cy="1200329"/>
          </a:xfrm>
          <a:prstGeom prst="rect">
            <a:avLst/>
          </a:prstGeom>
          <a:noFill/>
        </p:spPr>
        <p:txBody>
          <a:bodyPr wrap="square" rtlCol="0">
            <a:spAutoFit/>
          </a:bodyPr>
          <a:lstStyle/>
          <a:p>
            <a:r>
              <a:rPr lang="en-GB" sz="2400" dirty="0" smtClean="0"/>
              <a:t>Sarah entered the workhouse four times between 1750 and 1757. She died of consumption and was buried from the workhouse on New Year’s Day 1765, at the stated age of 73.</a:t>
            </a:r>
            <a:endParaRPr lang="en-GB" sz="24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03648" y="2348880"/>
            <a:ext cx="5976664" cy="584775"/>
          </a:xfrm>
          <a:prstGeom prst="rect">
            <a:avLst/>
          </a:prstGeom>
          <a:noFill/>
        </p:spPr>
        <p:txBody>
          <a:bodyPr wrap="square" rtlCol="0">
            <a:spAutoFit/>
          </a:bodyPr>
          <a:lstStyle/>
          <a:p>
            <a:r>
              <a:rPr lang="en-GB" sz="3200" dirty="0" smtClean="0"/>
              <a:t>Domestic service: labour supply </a:t>
            </a:r>
            <a:endParaRPr lang="en-GB" sz="32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njpb\Documents\Word files\HIS3118 Hogarth\Prints and engravings\a_harlots_progress_plate1.jpg"/>
          <p:cNvPicPr>
            <a:picLocks noChangeAspect="1" noChangeArrowheads="1"/>
          </p:cNvPicPr>
          <p:nvPr/>
        </p:nvPicPr>
        <p:blipFill>
          <a:blip r:embed="rId2" cstate="print"/>
          <a:srcRect/>
          <a:stretch>
            <a:fillRect/>
          </a:stretch>
        </p:blipFill>
        <p:spPr bwMode="auto">
          <a:xfrm>
            <a:off x="1691680" y="188640"/>
            <a:ext cx="5184576" cy="4185368"/>
          </a:xfrm>
          <a:prstGeom prst="rect">
            <a:avLst/>
          </a:prstGeom>
          <a:solidFill>
            <a:prstClr val="white"/>
          </a:solidFill>
          <a:ln>
            <a:solidFill>
              <a:prstClr val="black"/>
            </a:solidFill>
          </a:ln>
          <a:effectLst>
            <a:outerShdw blurRad="50800" dist="76200" dir="2700000" algn="tl" rotWithShape="0">
              <a:prstClr val="black">
                <a:alpha val="40000"/>
              </a:prstClr>
            </a:outerShdw>
          </a:effectLst>
        </p:spPr>
      </p:pic>
      <p:sp>
        <p:nvSpPr>
          <p:cNvPr id="3" name="TextBox 2"/>
          <p:cNvSpPr txBox="1"/>
          <p:nvPr/>
        </p:nvSpPr>
        <p:spPr>
          <a:xfrm>
            <a:off x="1475656" y="4653136"/>
            <a:ext cx="6120680" cy="707886"/>
          </a:xfrm>
          <a:prstGeom prst="rect">
            <a:avLst/>
          </a:prstGeom>
          <a:noFill/>
        </p:spPr>
        <p:txBody>
          <a:bodyPr wrap="square" rtlCol="0">
            <a:spAutoFit/>
          </a:bodyPr>
          <a:lstStyle/>
          <a:p>
            <a:r>
              <a:rPr lang="en-GB" sz="2000" dirty="0" smtClean="0"/>
              <a:t>Hogarth, incoming labour supply in 1732, </a:t>
            </a:r>
            <a:r>
              <a:rPr lang="en-GB" sz="2000" i="1" dirty="0" smtClean="0"/>
              <a:t>The Harlot’s Progress</a:t>
            </a:r>
            <a:r>
              <a:rPr lang="en-GB" sz="2000" dirty="0" smtClean="0"/>
              <a:t>...</a:t>
            </a:r>
            <a:endParaRPr lang="en-GB"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dissolve">
                                      <p:cBhvr>
                                        <p:cTn id="7"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188640"/>
            <a:ext cx="7920880" cy="1015663"/>
          </a:xfrm>
          <a:prstGeom prst="rect">
            <a:avLst/>
          </a:prstGeom>
          <a:noFill/>
        </p:spPr>
        <p:txBody>
          <a:bodyPr wrap="square" rtlCol="0">
            <a:spAutoFit/>
          </a:bodyPr>
          <a:lstStyle/>
          <a:p>
            <a:r>
              <a:rPr lang="en-GB" sz="2000" dirty="0" smtClean="0"/>
              <a:t>Domestic service (as Leonard Schwarz reminded us over a decade ago)  needs to be understood in relationship to the relative size of the ‘service age cohort’...</a:t>
            </a:r>
            <a:endParaRPr lang="en-GB" sz="2000" dirty="0"/>
          </a:p>
        </p:txBody>
      </p:sp>
      <p:graphicFrame>
        <p:nvGraphicFramePr>
          <p:cNvPr id="3" name="Table 2"/>
          <p:cNvGraphicFramePr>
            <a:graphicFrameLocks noGrp="1"/>
          </p:cNvGraphicFramePr>
          <p:nvPr/>
        </p:nvGraphicFramePr>
        <p:xfrm>
          <a:off x="1043608" y="1916832"/>
          <a:ext cx="6192688" cy="4204494"/>
        </p:xfrm>
        <a:graphic>
          <a:graphicData uri="http://schemas.openxmlformats.org/drawingml/2006/table">
            <a:tbl>
              <a:tblPr>
                <a:effectLst>
                  <a:outerShdw blurRad="63500" dist="38100" sx="102000" sy="102000" algn="ctr" rotWithShape="0">
                    <a:prstClr val="black">
                      <a:alpha val="40000"/>
                    </a:prstClr>
                  </a:outerShdw>
                </a:effectLst>
              </a:tblPr>
              <a:tblGrid>
                <a:gridCol w="626333"/>
                <a:gridCol w="625702"/>
                <a:gridCol w="719053"/>
                <a:gridCol w="719053"/>
                <a:gridCol w="733561"/>
                <a:gridCol w="965046"/>
                <a:gridCol w="901970"/>
                <a:gridCol w="901970"/>
              </a:tblGrid>
              <a:tr h="1401498">
                <a:tc>
                  <a:txBody>
                    <a:bodyPr/>
                    <a:lstStyle/>
                    <a:p>
                      <a:pPr algn="ctr">
                        <a:spcAft>
                          <a:spcPts val="0"/>
                        </a:spcAft>
                      </a:pPr>
                      <a:r>
                        <a:rPr lang="en-GB" sz="1200" dirty="0">
                          <a:solidFill>
                            <a:srgbClr val="000000"/>
                          </a:solidFill>
                          <a:latin typeface="Times New Roman"/>
                          <a:ea typeface="Times New Roman"/>
                        </a:rPr>
                        <a:t> </a:t>
                      </a:r>
                      <a:endParaRPr lang="en-GB" sz="1200" dirty="0">
                        <a:latin typeface="Times New Roman"/>
                        <a:ea typeface="Times New Roman"/>
                      </a:endParaRPr>
                    </a:p>
                  </a:txBody>
                  <a:tcPr marL="67139" marR="67139" marT="0" marB="0" anchor="ctr">
                    <a:lnL>
                      <a:noFill/>
                    </a:lnL>
                    <a:lnR>
                      <a:noFill/>
                    </a:lnR>
                    <a:lnT>
                      <a:noFill/>
                    </a:lnT>
                    <a:lnB>
                      <a:noFill/>
                    </a:lnB>
                    <a:solidFill>
                      <a:schemeClr val="bg1"/>
                    </a:solidFill>
                  </a:tcPr>
                </a:tc>
                <a:tc>
                  <a:txBody>
                    <a:bodyPr/>
                    <a:lstStyle/>
                    <a:p>
                      <a:pPr algn="ctr">
                        <a:spcAft>
                          <a:spcPts val="0"/>
                        </a:spcAft>
                      </a:pPr>
                      <a:r>
                        <a:rPr lang="en-GB" sz="1200" dirty="0">
                          <a:solidFill>
                            <a:srgbClr val="000000"/>
                          </a:solidFill>
                          <a:latin typeface="Times New Roman"/>
                          <a:ea typeface="Times New Roman"/>
                        </a:rPr>
                        <a:t>Males</a:t>
                      </a:r>
                      <a:endParaRPr lang="en-GB" sz="1200" dirty="0">
                        <a:latin typeface="Times New Roman"/>
                        <a:ea typeface="Times New Roman"/>
                      </a:endParaRPr>
                    </a:p>
                  </a:txBody>
                  <a:tcPr marL="67139" marR="67139" marT="0" marB="0" anchor="ctr">
                    <a:lnL>
                      <a:noFill/>
                    </a:lnL>
                    <a:lnR>
                      <a:noFill/>
                    </a:lnR>
                    <a:lnT>
                      <a:noFill/>
                    </a:lnT>
                    <a:lnB>
                      <a:noFill/>
                    </a:lnB>
                    <a:solidFill>
                      <a:schemeClr val="bg1"/>
                    </a:solidFill>
                  </a:tcPr>
                </a:tc>
                <a:tc>
                  <a:txBody>
                    <a:bodyPr/>
                    <a:lstStyle/>
                    <a:p>
                      <a:pPr algn="ctr">
                        <a:spcAft>
                          <a:spcPts val="0"/>
                        </a:spcAft>
                      </a:pPr>
                      <a:r>
                        <a:rPr lang="en-GB" sz="1200" dirty="0">
                          <a:solidFill>
                            <a:srgbClr val="000000"/>
                          </a:solidFill>
                          <a:latin typeface="Times New Roman"/>
                          <a:ea typeface="Times New Roman"/>
                        </a:rPr>
                        <a:t>Females</a:t>
                      </a:r>
                      <a:endParaRPr lang="en-GB" sz="1200" dirty="0">
                        <a:latin typeface="Times New Roman"/>
                        <a:ea typeface="Times New Roman"/>
                      </a:endParaRPr>
                    </a:p>
                  </a:txBody>
                  <a:tcPr marL="67139" marR="67139" marT="0" marB="0" anchor="ctr">
                    <a:lnL>
                      <a:noFill/>
                    </a:lnL>
                    <a:lnR>
                      <a:noFill/>
                    </a:lnR>
                    <a:lnT>
                      <a:noFill/>
                    </a:lnT>
                    <a:lnB>
                      <a:noFill/>
                    </a:lnB>
                    <a:solidFill>
                      <a:schemeClr val="bg1"/>
                    </a:solidFill>
                  </a:tcPr>
                </a:tc>
                <a:tc>
                  <a:txBody>
                    <a:bodyPr/>
                    <a:lstStyle/>
                    <a:p>
                      <a:pPr algn="ctr">
                        <a:spcAft>
                          <a:spcPts val="0"/>
                        </a:spcAft>
                      </a:pPr>
                      <a:r>
                        <a:rPr lang="en-GB" sz="1200" dirty="0">
                          <a:solidFill>
                            <a:srgbClr val="000000"/>
                          </a:solidFill>
                          <a:latin typeface="Times New Roman"/>
                          <a:ea typeface="Times New Roman"/>
                        </a:rPr>
                        <a:t>Total</a:t>
                      </a:r>
                      <a:endParaRPr lang="en-GB" sz="1200" dirty="0">
                        <a:latin typeface="Times New Roman"/>
                        <a:ea typeface="Times New Roman"/>
                      </a:endParaRPr>
                    </a:p>
                  </a:txBody>
                  <a:tcPr marL="67139" marR="67139" marT="0" marB="0" anchor="ctr">
                    <a:lnL>
                      <a:noFill/>
                    </a:lnL>
                    <a:lnR>
                      <a:noFill/>
                    </a:lnR>
                    <a:lnT>
                      <a:noFill/>
                    </a:lnT>
                    <a:lnB>
                      <a:noFill/>
                    </a:lnB>
                    <a:solidFill>
                      <a:schemeClr val="bg1"/>
                    </a:solidFill>
                  </a:tcPr>
                </a:tc>
                <a:tc>
                  <a:txBody>
                    <a:bodyPr/>
                    <a:lstStyle/>
                    <a:p>
                      <a:pPr algn="ctr">
                        <a:spcAft>
                          <a:spcPts val="0"/>
                        </a:spcAft>
                      </a:pPr>
                      <a:r>
                        <a:rPr lang="en-GB" sz="1200" dirty="0">
                          <a:solidFill>
                            <a:srgbClr val="000000"/>
                          </a:solidFill>
                          <a:latin typeface="Times New Roman"/>
                          <a:ea typeface="Times New Roman"/>
                        </a:rPr>
                        <a:t>Sex Ratio 1821 CENSUS</a:t>
                      </a:r>
                      <a:endParaRPr lang="en-GB" sz="1200" dirty="0">
                        <a:latin typeface="Times New Roman"/>
                        <a:ea typeface="Times New Roman"/>
                      </a:endParaRPr>
                    </a:p>
                  </a:txBody>
                  <a:tcPr marL="67139" marR="67139" marT="0" marB="0" anchor="ctr">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Overall percentage age distribution CENSUS</a:t>
                      </a:r>
                      <a:endParaRPr lang="en-GB" sz="1200">
                        <a:latin typeface="Times New Roman"/>
                        <a:ea typeface="Times New Roman"/>
                      </a:endParaRPr>
                    </a:p>
                  </a:txBody>
                  <a:tcPr marL="67139" marR="67139" marT="0" marB="0" anchor="ctr">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Overall percentage age distribution MALES CENSUS</a:t>
                      </a:r>
                      <a:endParaRPr lang="en-GB" sz="1200">
                        <a:latin typeface="Times New Roman"/>
                        <a:ea typeface="Times New Roman"/>
                      </a:endParaRPr>
                    </a:p>
                  </a:txBody>
                  <a:tcPr marL="67139" marR="67139" marT="0" marB="0" anchor="ctr">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Overall percentage age distribution FEMALES CENSUS</a:t>
                      </a:r>
                      <a:endParaRPr lang="en-GB" sz="1200">
                        <a:latin typeface="Times New Roman"/>
                        <a:ea typeface="Times New Roman"/>
                      </a:endParaRPr>
                    </a:p>
                  </a:txBody>
                  <a:tcPr marL="67139" marR="67139" marT="0" marB="0" anchor="ctr">
                    <a:lnL>
                      <a:noFill/>
                    </a:lnL>
                    <a:lnR>
                      <a:noFill/>
                    </a:lnR>
                    <a:lnT>
                      <a:noFill/>
                    </a:lnT>
                    <a:lnB>
                      <a:noFill/>
                    </a:lnB>
                    <a:solidFill>
                      <a:schemeClr val="bg1"/>
                    </a:solidFill>
                  </a:tcPr>
                </a:tc>
              </a:tr>
              <a:tr h="200214">
                <a:tc>
                  <a:txBody>
                    <a:bodyPr/>
                    <a:lstStyle/>
                    <a:p>
                      <a:pPr algn="ctr">
                        <a:spcAft>
                          <a:spcPts val="0"/>
                        </a:spcAft>
                      </a:pPr>
                      <a:r>
                        <a:rPr lang="en-GB" sz="1200">
                          <a:solidFill>
                            <a:srgbClr val="000000"/>
                          </a:solidFill>
                          <a:latin typeface="Times New Roman"/>
                          <a:ea typeface="Times New Roman"/>
                        </a:rPr>
                        <a:t>0-4</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5,801</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5,948</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11,749</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98</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11.0%</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11.5%</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10.6%</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r>
              <a:tr h="200214">
                <a:tc>
                  <a:txBody>
                    <a:bodyPr/>
                    <a:lstStyle/>
                    <a:p>
                      <a:pPr algn="ctr">
                        <a:spcAft>
                          <a:spcPts val="0"/>
                        </a:spcAft>
                      </a:pPr>
                      <a:r>
                        <a:rPr lang="en-GB" sz="1200">
                          <a:solidFill>
                            <a:srgbClr val="000000"/>
                          </a:solidFill>
                          <a:latin typeface="Times New Roman"/>
                          <a:ea typeface="Times New Roman"/>
                        </a:rPr>
                        <a:t>5-9</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4,435</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4,734</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9,169</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94</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8.6%</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8.8%</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8.5%</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r>
              <a:tr h="200214">
                <a:tc>
                  <a:txBody>
                    <a:bodyPr/>
                    <a:lstStyle/>
                    <a:p>
                      <a:pPr algn="ctr">
                        <a:spcAft>
                          <a:spcPts val="0"/>
                        </a:spcAft>
                      </a:pPr>
                      <a:r>
                        <a:rPr lang="en-GB" sz="1200">
                          <a:solidFill>
                            <a:srgbClr val="000000"/>
                          </a:solidFill>
                          <a:latin typeface="Times New Roman"/>
                          <a:ea typeface="Times New Roman"/>
                        </a:rPr>
                        <a:t>10-14</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4,289</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3,984</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8,273</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108</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7.8%</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8.5%</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7.1%</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r>
              <a:tr h="200214">
                <a:tc>
                  <a:txBody>
                    <a:bodyPr/>
                    <a:lstStyle/>
                    <a:p>
                      <a:pPr algn="ctr">
                        <a:spcAft>
                          <a:spcPts val="0"/>
                        </a:spcAft>
                      </a:pPr>
                      <a:r>
                        <a:rPr lang="en-GB" sz="1200" dirty="0">
                          <a:solidFill>
                            <a:srgbClr val="000000"/>
                          </a:solidFill>
                          <a:latin typeface="Times New Roman"/>
                          <a:ea typeface="Times New Roman"/>
                        </a:rPr>
                        <a:t>15-19</a:t>
                      </a:r>
                      <a:endParaRPr lang="en-GB" sz="1200" dirty="0">
                        <a:latin typeface="Times New Roman"/>
                        <a:ea typeface="Times New Roman"/>
                      </a:endParaRPr>
                    </a:p>
                  </a:txBody>
                  <a:tcPr marL="67139" marR="67139" marT="0" marB="0" anchor="b">
                    <a:lnL>
                      <a:noFill/>
                    </a:lnL>
                    <a:lnR>
                      <a:noFill/>
                    </a:lnR>
                    <a:lnT>
                      <a:noFill/>
                    </a:lnT>
                    <a:lnB>
                      <a:noFill/>
                    </a:lnB>
                    <a:solidFill>
                      <a:schemeClr val="tx2">
                        <a:lumMod val="20000"/>
                        <a:lumOff val="80000"/>
                      </a:schemeClr>
                    </a:solidFill>
                  </a:tcPr>
                </a:tc>
                <a:tc>
                  <a:txBody>
                    <a:bodyPr/>
                    <a:lstStyle/>
                    <a:p>
                      <a:pPr algn="ctr">
                        <a:spcAft>
                          <a:spcPts val="0"/>
                        </a:spcAft>
                      </a:pPr>
                      <a:r>
                        <a:rPr lang="en-GB" sz="1200">
                          <a:solidFill>
                            <a:srgbClr val="000000"/>
                          </a:solidFill>
                          <a:latin typeface="Times New Roman"/>
                          <a:ea typeface="Times New Roman"/>
                        </a:rPr>
                        <a:t>4,880</a:t>
                      </a:r>
                      <a:endParaRPr lang="en-GB" sz="1200">
                        <a:latin typeface="Times New Roman"/>
                        <a:ea typeface="Times New Roman"/>
                      </a:endParaRPr>
                    </a:p>
                  </a:txBody>
                  <a:tcPr marL="67139" marR="67139" marT="0" marB="0" anchor="b">
                    <a:lnL>
                      <a:noFill/>
                    </a:lnL>
                    <a:lnR>
                      <a:noFill/>
                    </a:lnR>
                    <a:lnT>
                      <a:noFill/>
                    </a:lnT>
                    <a:lnB>
                      <a:noFill/>
                    </a:lnB>
                    <a:solidFill>
                      <a:schemeClr val="tx2">
                        <a:lumMod val="20000"/>
                        <a:lumOff val="80000"/>
                      </a:schemeClr>
                    </a:solidFill>
                  </a:tcPr>
                </a:tc>
                <a:tc>
                  <a:txBody>
                    <a:bodyPr/>
                    <a:lstStyle/>
                    <a:p>
                      <a:pPr algn="ctr">
                        <a:spcAft>
                          <a:spcPts val="0"/>
                        </a:spcAft>
                      </a:pPr>
                      <a:r>
                        <a:rPr lang="en-GB" sz="1200">
                          <a:solidFill>
                            <a:srgbClr val="000000"/>
                          </a:solidFill>
                          <a:latin typeface="Times New Roman"/>
                          <a:ea typeface="Times New Roman"/>
                        </a:rPr>
                        <a:t>5,498</a:t>
                      </a:r>
                      <a:endParaRPr lang="en-GB" sz="1200">
                        <a:latin typeface="Times New Roman"/>
                        <a:ea typeface="Times New Roman"/>
                      </a:endParaRPr>
                    </a:p>
                  </a:txBody>
                  <a:tcPr marL="67139" marR="67139" marT="0" marB="0" anchor="b">
                    <a:lnL>
                      <a:noFill/>
                    </a:lnL>
                    <a:lnR>
                      <a:noFill/>
                    </a:lnR>
                    <a:lnT>
                      <a:noFill/>
                    </a:lnT>
                    <a:lnB>
                      <a:noFill/>
                    </a:lnB>
                    <a:solidFill>
                      <a:schemeClr val="tx2">
                        <a:lumMod val="20000"/>
                        <a:lumOff val="80000"/>
                      </a:schemeClr>
                    </a:solidFill>
                  </a:tcPr>
                </a:tc>
                <a:tc>
                  <a:txBody>
                    <a:bodyPr/>
                    <a:lstStyle/>
                    <a:p>
                      <a:pPr algn="ctr">
                        <a:spcAft>
                          <a:spcPts val="0"/>
                        </a:spcAft>
                      </a:pPr>
                      <a:r>
                        <a:rPr lang="en-GB" sz="1200">
                          <a:solidFill>
                            <a:srgbClr val="000000"/>
                          </a:solidFill>
                          <a:latin typeface="Times New Roman"/>
                          <a:ea typeface="Times New Roman"/>
                        </a:rPr>
                        <a:t>10,378</a:t>
                      </a:r>
                      <a:endParaRPr lang="en-GB" sz="1200">
                        <a:latin typeface="Times New Roman"/>
                        <a:ea typeface="Times New Roman"/>
                      </a:endParaRPr>
                    </a:p>
                  </a:txBody>
                  <a:tcPr marL="67139" marR="67139" marT="0" marB="0" anchor="b">
                    <a:lnL>
                      <a:noFill/>
                    </a:lnL>
                    <a:lnR>
                      <a:noFill/>
                    </a:lnR>
                    <a:lnT>
                      <a:noFill/>
                    </a:lnT>
                    <a:lnB>
                      <a:noFill/>
                    </a:lnB>
                    <a:solidFill>
                      <a:schemeClr val="tx2">
                        <a:lumMod val="20000"/>
                        <a:lumOff val="80000"/>
                      </a:schemeClr>
                    </a:solidFill>
                  </a:tcPr>
                </a:tc>
                <a:tc>
                  <a:txBody>
                    <a:bodyPr/>
                    <a:lstStyle/>
                    <a:p>
                      <a:pPr algn="ctr">
                        <a:spcAft>
                          <a:spcPts val="0"/>
                        </a:spcAft>
                      </a:pPr>
                      <a:r>
                        <a:rPr lang="en-GB" sz="1200">
                          <a:solidFill>
                            <a:srgbClr val="000000"/>
                          </a:solidFill>
                          <a:latin typeface="Times New Roman"/>
                          <a:ea typeface="Times New Roman"/>
                        </a:rPr>
                        <a:t>89</a:t>
                      </a:r>
                      <a:endParaRPr lang="en-GB" sz="1200">
                        <a:latin typeface="Times New Roman"/>
                        <a:ea typeface="Times New Roman"/>
                      </a:endParaRPr>
                    </a:p>
                  </a:txBody>
                  <a:tcPr marL="67139" marR="67139" marT="0" marB="0" anchor="b">
                    <a:lnL>
                      <a:noFill/>
                    </a:lnL>
                    <a:lnR>
                      <a:noFill/>
                    </a:lnR>
                    <a:lnT>
                      <a:noFill/>
                    </a:lnT>
                    <a:lnB>
                      <a:noFill/>
                    </a:lnB>
                    <a:solidFill>
                      <a:schemeClr val="tx2">
                        <a:lumMod val="20000"/>
                        <a:lumOff val="80000"/>
                      </a:schemeClr>
                    </a:solidFill>
                  </a:tcPr>
                </a:tc>
                <a:tc>
                  <a:txBody>
                    <a:bodyPr/>
                    <a:lstStyle/>
                    <a:p>
                      <a:pPr algn="ctr">
                        <a:spcAft>
                          <a:spcPts val="0"/>
                        </a:spcAft>
                      </a:pPr>
                      <a:r>
                        <a:rPr lang="en-GB" sz="1200">
                          <a:solidFill>
                            <a:srgbClr val="000000"/>
                          </a:solidFill>
                          <a:latin typeface="Times New Roman"/>
                          <a:ea typeface="Times New Roman"/>
                        </a:rPr>
                        <a:t>9.8%</a:t>
                      </a:r>
                      <a:endParaRPr lang="en-GB" sz="1200">
                        <a:latin typeface="Times New Roman"/>
                        <a:ea typeface="Times New Roman"/>
                      </a:endParaRPr>
                    </a:p>
                  </a:txBody>
                  <a:tcPr marL="67139" marR="67139" marT="0" marB="0" anchor="b">
                    <a:lnL>
                      <a:noFill/>
                    </a:lnL>
                    <a:lnR>
                      <a:noFill/>
                    </a:lnR>
                    <a:lnT>
                      <a:noFill/>
                    </a:lnT>
                    <a:lnB>
                      <a:noFill/>
                    </a:lnB>
                    <a:solidFill>
                      <a:schemeClr val="tx2">
                        <a:lumMod val="20000"/>
                        <a:lumOff val="80000"/>
                      </a:schemeClr>
                    </a:solidFill>
                  </a:tcPr>
                </a:tc>
                <a:tc>
                  <a:txBody>
                    <a:bodyPr/>
                    <a:lstStyle/>
                    <a:p>
                      <a:pPr algn="ctr">
                        <a:spcAft>
                          <a:spcPts val="0"/>
                        </a:spcAft>
                      </a:pPr>
                      <a:r>
                        <a:rPr lang="en-GB" sz="1200">
                          <a:solidFill>
                            <a:srgbClr val="000000"/>
                          </a:solidFill>
                          <a:latin typeface="Times New Roman"/>
                          <a:ea typeface="Times New Roman"/>
                        </a:rPr>
                        <a:t>9.7%</a:t>
                      </a:r>
                      <a:endParaRPr lang="en-GB" sz="1200">
                        <a:latin typeface="Times New Roman"/>
                        <a:ea typeface="Times New Roman"/>
                      </a:endParaRPr>
                    </a:p>
                  </a:txBody>
                  <a:tcPr marL="67139" marR="67139" marT="0" marB="0" anchor="b">
                    <a:lnL>
                      <a:noFill/>
                    </a:lnL>
                    <a:lnR>
                      <a:noFill/>
                    </a:lnR>
                    <a:lnT>
                      <a:noFill/>
                    </a:lnT>
                    <a:lnB>
                      <a:noFill/>
                    </a:lnB>
                    <a:solidFill>
                      <a:schemeClr val="tx2">
                        <a:lumMod val="20000"/>
                        <a:lumOff val="80000"/>
                      </a:schemeClr>
                    </a:solidFill>
                  </a:tcPr>
                </a:tc>
                <a:tc>
                  <a:txBody>
                    <a:bodyPr/>
                    <a:lstStyle/>
                    <a:p>
                      <a:pPr algn="ctr">
                        <a:spcAft>
                          <a:spcPts val="0"/>
                        </a:spcAft>
                      </a:pPr>
                      <a:r>
                        <a:rPr lang="en-GB" sz="1200">
                          <a:solidFill>
                            <a:srgbClr val="000000"/>
                          </a:solidFill>
                          <a:latin typeface="Times New Roman"/>
                          <a:ea typeface="Times New Roman"/>
                        </a:rPr>
                        <a:t>9.8%</a:t>
                      </a:r>
                      <a:endParaRPr lang="en-GB" sz="1200">
                        <a:latin typeface="Times New Roman"/>
                        <a:ea typeface="Times New Roman"/>
                      </a:endParaRPr>
                    </a:p>
                  </a:txBody>
                  <a:tcPr marL="67139" marR="67139" marT="0" marB="0" anchor="b">
                    <a:lnL>
                      <a:noFill/>
                    </a:lnL>
                    <a:lnR>
                      <a:noFill/>
                    </a:lnR>
                    <a:lnT>
                      <a:noFill/>
                    </a:lnT>
                    <a:lnB>
                      <a:noFill/>
                    </a:lnB>
                    <a:solidFill>
                      <a:schemeClr val="tx2">
                        <a:lumMod val="20000"/>
                        <a:lumOff val="80000"/>
                      </a:schemeClr>
                    </a:solidFill>
                  </a:tcPr>
                </a:tc>
              </a:tr>
              <a:tr h="200214">
                <a:tc>
                  <a:txBody>
                    <a:bodyPr/>
                    <a:lstStyle/>
                    <a:p>
                      <a:pPr algn="ctr">
                        <a:spcAft>
                          <a:spcPts val="0"/>
                        </a:spcAft>
                      </a:pPr>
                      <a:r>
                        <a:rPr lang="en-GB" sz="1200" dirty="0">
                          <a:solidFill>
                            <a:srgbClr val="000000"/>
                          </a:solidFill>
                          <a:latin typeface="Times New Roman"/>
                          <a:ea typeface="Times New Roman"/>
                        </a:rPr>
                        <a:t>20-29</a:t>
                      </a:r>
                      <a:endParaRPr lang="en-GB" sz="1200" dirty="0">
                        <a:latin typeface="Times New Roman"/>
                        <a:ea typeface="Times New Roman"/>
                      </a:endParaRPr>
                    </a:p>
                  </a:txBody>
                  <a:tcPr marL="67139" marR="67139" marT="0" marB="0" anchor="b">
                    <a:lnL>
                      <a:noFill/>
                    </a:lnL>
                    <a:lnR>
                      <a:noFill/>
                    </a:lnR>
                    <a:lnT>
                      <a:noFill/>
                    </a:lnT>
                    <a:lnB>
                      <a:noFill/>
                    </a:lnB>
                    <a:solidFill>
                      <a:schemeClr val="tx2">
                        <a:lumMod val="20000"/>
                        <a:lumOff val="80000"/>
                      </a:schemeClr>
                    </a:solidFill>
                  </a:tcPr>
                </a:tc>
                <a:tc>
                  <a:txBody>
                    <a:bodyPr/>
                    <a:lstStyle/>
                    <a:p>
                      <a:pPr algn="ctr">
                        <a:spcAft>
                          <a:spcPts val="0"/>
                        </a:spcAft>
                      </a:pPr>
                      <a:r>
                        <a:rPr lang="en-GB" sz="1200" dirty="0">
                          <a:solidFill>
                            <a:srgbClr val="000000"/>
                          </a:solidFill>
                          <a:latin typeface="Times New Roman"/>
                          <a:ea typeface="Times New Roman"/>
                        </a:rPr>
                        <a:t>10,201</a:t>
                      </a:r>
                      <a:endParaRPr lang="en-GB" sz="1200" dirty="0">
                        <a:latin typeface="Times New Roman"/>
                        <a:ea typeface="Times New Roman"/>
                      </a:endParaRPr>
                    </a:p>
                  </a:txBody>
                  <a:tcPr marL="67139" marR="67139" marT="0" marB="0" anchor="b">
                    <a:lnL>
                      <a:noFill/>
                    </a:lnL>
                    <a:lnR>
                      <a:noFill/>
                    </a:lnR>
                    <a:lnT>
                      <a:noFill/>
                    </a:lnT>
                    <a:lnB>
                      <a:noFill/>
                    </a:lnB>
                    <a:solidFill>
                      <a:schemeClr val="tx2">
                        <a:lumMod val="20000"/>
                        <a:lumOff val="80000"/>
                      </a:schemeClr>
                    </a:solidFill>
                  </a:tcPr>
                </a:tc>
                <a:tc>
                  <a:txBody>
                    <a:bodyPr/>
                    <a:lstStyle/>
                    <a:p>
                      <a:pPr algn="ctr">
                        <a:spcAft>
                          <a:spcPts val="0"/>
                        </a:spcAft>
                      </a:pPr>
                      <a:r>
                        <a:rPr lang="en-GB" sz="1200" dirty="0">
                          <a:solidFill>
                            <a:srgbClr val="000000"/>
                          </a:solidFill>
                          <a:latin typeface="Times New Roman"/>
                          <a:ea typeface="Times New Roman"/>
                        </a:rPr>
                        <a:t>13,083</a:t>
                      </a:r>
                      <a:endParaRPr lang="en-GB" sz="1200" dirty="0">
                        <a:latin typeface="Times New Roman"/>
                        <a:ea typeface="Times New Roman"/>
                      </a:endParaRPr>
                    </a:p>
                  </a:txBody>
                  <a:tcPr marL="67139" marR="67139" marT="0" marB="0" anchor="b">
                    <a:lnL>
                      <a:noFill/>
                    </a:lnL>
                    <a:lnR>
                      <a:noFill/>
                    </a:lnR>
                    <a:lnT>
                      <a:noFill/>
                    </a:lnT>
                    <a:lnB>
                      <a:noFill/>
                    </a:lnB>
                    <a:solidFill>
                      <a:schemeClr val="tx2">
                        <a:lumMod val="20000"/>
                        <a:lumOff val="80000"/>
                      </a:schemeClr>
                    </a:solidFill>
                  </a:tcPr>
                </a:tc>
                <a:tc>
                  <a:txBody>
                    <a:bodyPr/>
                    <a:lstStyle/>
                    <a:p>
                      <a:pPr algn="ctr">
                        <a:spcAft>
                          <a:spcPts val="0"/>
                        </a:spcAft>
                      </a:pPr>
                      <a:r>
                        <a:rPr lang="en-GB" sz="1200" dirty="0">
                          <a:solidFill>
                            <a:srgbClr val="000000"/>
                          </a:solidFill>
                          <a:latin typeface="Times New Roman"/>
                          <a:ea typeface="Times New Roman"/>
                        </a:rPr>
                        <a:t>23,284</a:t>
                      </a:r>
                      <a:endParaRPr lang="en-GB" sz="1200" dirty="0">
                        <a:latin typeface="Times New Roman"/>
                        <a:ea typeface="Times New Roman"/>
                      </a:endParaRPr>
                    </a:p>
                  </a:txBody>
                  <a:tcPr marL="67139" marR="67139" marT="0" marB="0" anchor="b">
                    <a:lnL>
                      <a:noFill/>
                    </a:lnL>
                    <a:lnR>
                      <a:noFill/>
                    </a:lnR>
                    <a:lnT>
                      <a:noFill/>
                    </a:lnT>
                    <a:lnB>
                      <a:noFill/>
                    </a:lnB>
                    <a:solidFill>
                      <a:schemeClr val="tx2">
                        <a:lumMod val="20000"/>
                        <a:lumOff val="80000"/>
                      </a:schemeClr>
                    </a:solidFill>
                  </a:tcPr>
                </a:tc>
                <a:tc>
                  <a:txBody>
                    <a:bodyPr/>
                    <a:lstStyle/>
                    <a:p>
                      <a:pPr algn="ctr">
                        <a:spcAft>
                          <a:spcPts val="0"/>
                        </a:spcAft>
                      </a:pPr>
                      <a:r>
                        <a:rPr lang="en-GB" sz="1200">
                          <a:solidFill>
                            <a:srgbClr val="000000"/>
                          </a:solidFill>
                          <a:latin typeface="Times New Roman"/>
                          <a:ea typeface="Times New Roman"/>
                        </a:rPr>
                        <a:t>78</a:t>
                      </a:r>
                      <a:endParaRPr lang="en-GB" sz="1200">
                        <a:latin typeface="Times New Roman"/>
                        <a:ea typeface="Times New Roman"/>
                      </a:endParaRPr>
                    </a:p>
                  </a:txBody>
                  <a:tcPr marL="67139" marR="67139" marT="0" marB="0" anchor="b">
                    <a:lnL>
                      <a:noFill/>
                    </a:lnL>
                    <a:lnR>
                      <a:noFill/>
                    </a:lnR>
                    <a:lnT>
                      <a:noFill/>
                    </a:lnT>
                    <a:lnB>
                      <a:noFill/>
                    </a:lnB>
                    <a:solidFill>
                      <a:schemeClr val="tx2">
                        <a:lumMod val="20000"/>
                        <a:lumOff val="80000"/>
                      </a:schemeClr>
                    </a:solidFill>
                  </a:tcPr>
                </a:tc>
                <a:tc>
                  <a:txBody>
                    <a:bodyPr/>
                    <a:lstStyle/>
                    <a:p>
                      <a:pPr algn="ctr">
                        <a:spcAft>
                          <a:spcPts val="0"/>
                        </a:spcAft>
                      </a:pPr>
                      <a:r>
                        <a:rPr lang="en-GB" sz="1200">
                          <a:solidFill>
                            <a:srgbClr val="000000"/>
                          </a:solidFill>
                          <a:latin typeface="Times New Roman"/>
                          <a:ea typeface="Times New Roman"/>
                        </a:rPr>
                        <a:t>21.9%</a:t>
                      </a:r>
                      <a:endParaRPr lang="en-GB" sz="1200">
                        <a:latin typeface="Times New Roman"/>
                        <a:ea typeface="Times New Roman"/>
                      </a:endParaRPr>
                    </a:p>
                  </a:txBody>
                  <a:tcPr marL="67139" marR="67139" marT="0" marB="0" anchor="b">
                    <a:lnL>
                      <a:noFill/>
                    </a:lnL>
                    <a:lnR>
                      <a:noFill/>
                    </a:lnR>
                    <a:lnT>
                      <a:noFill/>
                    </a:lnT>
                    <a:lnB>
                      <a:noFill/>
                    </a:lnB>
                    <a:solidFill>
                      <a:schemeClr val="tx2">
                        <a:lumMod val="20000"/>
                        <a:lumOff val="80000"/>
                      </a:schemeClr>
                    </a:solidFill>
                  </a:tcPr>
                </a:tc>
                <a:tc>
                  <a:txBody>
                    <a:bodyPr/>
                    <a:lstStyle/>
                    <a:p>
                      <a:pPr algn="ctr">
                        <a:spcAft>
                          <a:spcPts val="0"/>
                        </a:spcAft>
                      </a:pPr>
                      <a:r>
                        <a:rPr lang="en-GB" sz="1200" dirty="0">
                          <a:solidFill>
                            <a:srgbClr val="000000"/>
                          </a:solidFill>
                          <a:latin typeface="Times New Roman"/>
                          <a:ea typeface="Times New Roman"/>
                        </a:rPr>
                        <a:t>20.2%</a:t>
                      </a:r>
                      <a:endParaRPr lang="en-GB" sz="1200" dirty="0">
                        <a:latin typeface="Times New Roman"/>
                        <a:ea typeface="Times New Roman"/>
                      </a:endParaRPr>
                    </a:p>
                  </a:txBody>
                  <a:tcPr marL="67139" marR="67139" marT="0" marB="0" anchor="b">
                    <a:lnL>
                      <a:noFill/>
                    </a:lnL>
                    <a:lnR>
                      <a:noFill/>
                    </a:lnR>
                    <a:lnT>
                      <a:noFill/>
                    </a:lnT>
                    <a:lnB>
                      <a:noFill/>
                    </a:lnB>
                    <a:solidFill>
                      <a:schemeClr val="tx2">
                        <a:lumMod val="20000"/>
                        <a:lumOff val="80000"/>
                      </a:schemeClr>
                    </a:solidFill>
                  </a:tcPr>
                </a:tc>
                <a:tc>
                  <a:txBody>
                    <a:bodyPr/>
                    <a:lstStyle/>
                    <a:p>
                      <a:pPr algn="ctr">
                        <a:spcAft>
                          <a:spcPts val="0"/>
                        </a:spcAft>
                      </a:pPr>
                      <a:r>
                        <a:rPr lang="en-GB" sz="1200" dirty="0">
                          <a:solidFill>
                            <a:srgbClr val="000000"/>
                          </a:solidFill>
                          <a:latin typeface="Times New Roman"/>
                          <a:ea typeface="Times New Roman"/>
                        </a:rPr>
                        <a:t>23.4%</a:t>
                      </a:r>
                      <a:endParaRPr lang="en-GB" sz="1200" dirty="0">
                        <a:latin typeface="Times New Roman"/>
                        <a:ea typeface="Times New Roman"/>
                      </a:endParaRPr>
                    </a:p>
                  </a:txBody>
                  <a:tcPr marL="67139" marR="67139" marT="0" marB="0" anchor="b">
                    <a:lnL>
                      <a:noFill/>
                    </a:lnL>
                    <a:lnR>
                      <a:noFill/>
                    </a:lnR>
                    <a:lnT>
                      <a:noFill/>
                    </a:lnT>
                    <a:lnB>
                      <a:noFill/>
                    </a:lnB>
                    <a:solidFill>
                      <a:schemeClr val="tx2">
                        <a:lumMod val="20000"/>
                        <a:lumOff val="80000"/>
                      </a:schemeClr>
                    </a:solidFill>
                  </a:tcPr>
                </a:tc>
              </a:tr>
              <a:tr h="200214">
                <a:tc>
                  <a:txBody>
                    <a:bodyPr/>
                    <a:lstStyle/>
                    <a:p>
                      <a:pPr algn="ctr">
                        <a:spcAft>
                          <a:spcPts val="0"/>
                        </a:spcAft>
                      </a:pPr>
                      <a:r>
                        <a:rPr lang="en-GB" sz="1200">
                          <a:solidFill>
                            <a:srgbClr val="000000"/>
                          </a:solidFill>
                          <a:latin typeface="Times New Roman"/>
                          <a:ea typeface="Times New Roman"/>
                        </a:rPr>
                        <a:t>30-39</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8,402</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9,476</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dirty="0">
                          <a:solidFill>
                            <a:srgbClr val="000000"/>
                          </a:solidFill>
                          <a:latin typeface="Times New Roman"/>
                          <a:ea typeface="Times New Roman"/>
                        </a:rPr>
                        <a:t>17,878</a:t>
                      </a:r>
                      <a:endParaRPr lang="en-GB" sz="1200" dirty="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dirty="0">
                          <a:solidFill>
                            <a:srgbClr val="000000"/>
                          </a:solidFill>
                          <a:latin typeface="Times New Roman"/>
                          <a:ea typeface="Times New Roman"/>
                        </a:rPr>
                        <a:t>89</a:t>
                      </a:r>
                      <a:endParaRPr lang="en-GB" sz="1200" dirty="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dirty="0">
                          <a:solidFill>
                            <a:srgbClr val="000000"/>
                          </a:solidFill>
                          <a:latin typeface="Times New Roman"/>
                          <a:ea typeface="Times New Roman"/>
                        </a:rPr>
                        <a:t>16.8%</a:t>
                      </a:r>
                      <a:endParaRPr lang="en-GB" sz="1200" dirty="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dirty="0">
                          <a:solidFill>
                            <a:srgbClr val="000000"/>
                          </a:solidFill>
                          <a:latin typeface="Times New Roman"/>
                          <a:ea typeface="Times New Roman"/>
                        </a:rPr>
                        <a:t>16.7%</a:t>
                      </a:r>
                      <a:endParaRPr lang="en-GB" sz="1200" dirty="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16.9%</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r>
              <a:tr h="200214">
                <a:tc>
                  <a:txBody>
                    <a:bodyPr/>
                    <a:lstStyle/>
                    <a:p>
                      <a:pPr algn="ctr">
                        <a:spcAft>
                          <a:spcPts val="0"/>
                        </a:spcAft>
                      </a:pPr>
                      <a:r>
                        <a:rPr lang="en-GB" sz="1200">
                          <a:solidFill>
                            <a:srgbClr val="000000"/>
                          </a:solidFill>
                          <a:latin typeface="Times New Roman"/>
                          <a:ea typeface="Times New Roman"/>
                        </a:rPr>
                        <a:t>40-49</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6,364</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6,457</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12,821</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99</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12.0%</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12.6%</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11.5%</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r>
              <a:tr h="200214">
                <a:tc>
                  <a:txBody>
                    <a:bodyPr/>
                    <a:lstStyle/>
                    <a:p>
                      <a:pPr algn="ctr">
                        <a:spcAft>
                          <a:spcPts val="0"/>
                        </a:spcAft>
                      </a:pPr>
                      <a:r>
                        <a:rPr lang="en-GB" sz="1200">
                          <a:solidFill>
                            <a:srgbClr val="000000"/>
                          </a:solidFill>
                          <a:latin typeface="Times New Roman"/>
                          <a:ea typeface="Times New Roman"/>
                        </a:rPr>
                        <a:t>50-59</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3,688</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3,889</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7,577</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95</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7.1%</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7.3%</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6.9%</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r>
              <a:tr h="200214">
                <a:tc>
                  <a:txBody>
                    <a:bodyPr/>
                    <a:lstStyle/>
                    <a:p>
                      <a:pPr algn="ctr">
                        <a:spcAft>
                          <a:spcPts val="0"/>
                        </a:spcAft>
                      </a:pPr>
                      <a:r>
                        <a:rPr lang="en-GB" sz="1200">
                          <a:solidFill>
                            <a:srgbClr val="000000"/>
                          </a:solidFill>
                          <a:latin typeface="Times New Roman"/>
                          <a:ea typeface="Times New Roman"/>
                        </a:rPr>
                        <a:t>60-69</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1,677</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1,974</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3,651</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85</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3.4%</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dirty="0">
                          <a:solidFill>
                            <a:srgbClr val="000000"/>
                          </a:solidFill>
                          <a:latin typeface="Times New Roman"/>
                          <a:ea typeface="Times New Roman"/>
                        </a:rPr>
                        <a:t>3.3%</a:t>
                      </a:r>
                      <a:endParaRPr lang="en-GB" sz="1200" dirty="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3.5%</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r>
              <a:tr h="200214">
                <a:tc>
                  <a:txBody>
                    <a:bodyPr/>
                    <a:lstStyle/>
                    <a:p>
                      <a:pPr algn="ctr">
                        <a:spcAft>
                          <a:spcPts val="0"/>
                        </a:spcAft>
                      </a:pPr>
                      <a:r>
                        <a:rPr lang="en-GB" sz="1200">
                          <a:solidFill>
                            <a:srgbClr val="000000"/>
                          </a:solidFill>
                          <a:latin typeface="Times New Roman"/>
                          <a:ea typeface="Times New Roman"/>
                        </a:rPr>
                        <a:t>70-79</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555</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769</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1,324</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72</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1.2%</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1.1%</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1.4%</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r>
              <a:tr h="200214">
                <a:tc>
                  <a:txBody>
                    <a:bodyPr/>
                    <a:lstStyle/>
                    <a:p>
                      <a:pPr algn="ctr">
                        <a:spcAft>
                          <a:spcPts val="0"/>
                        </a:spcAft>
                      </a:pPr>
                      <a:r>
                        <a:rPr lang="en-GB" sz="1200">
                          <a:solidFill>
                            <a:srgbClr val="000000"/>
                          </a:solidFill>
                          <a:latin typeface="Times New Roman"/>
                          <a:ea typeface="Times New Roman"/>
                        </a:rPr>
                        <a:t>80-89</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91</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187</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278</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49</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0.3%</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0.2%</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0.3%</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r>
              <a:tr h="200214">
                <a:tc>
                  <a:txBody>
                    <a:bodyPr/>
                    <a:lstStyle/>
                    <a:p>
                      <a:pPr algn="ctr">
                        <a:spcAft>
                          <a:spcPts val="0"/>
                        </a:spcAft>
                      </a:pPr>
                      <a:r>
                        <a:rPr lang="en-GB" sz="1200">
                          <a:solidFill>
                            <a:srgbClr val="000000"/>
                          </a:solidFill>
                          <a:latin typeface="Times New Roman"/>
                          <a:ea typeface="Times New Roman"/>
                        </a:rPr>
                        <a:t>90-99</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1</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17</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18</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6</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0.0%</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0.0%</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0.0%</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r>
              <a:tr h="200214">
                <a:tc>
                  <a:txBody>
                    <a:bodyPr/>
                    <a:lstStyle/>
                    <a:p>
                      <a:pPr algn="ctr">
                        <a:spcAft>
                          <a:spcPts val="0"/>
                        </a:spcAft>
                      </a:pPr>
                      <a:r>
                        <a:rPr lang="en-GB" sz="1200">
                          <a:solidFill>
                            <a:srgbClr val="000000"/>
                          </a:solidFill>
                          <a:latin typeface="Times New Roman"/>
                          <a:ea typeface="Times New Roman"/>
                        </a:rPr>
                        <a:t>100+</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1</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1</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2</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100</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0.0%</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0.0%</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a:solidFill>
                            <a:srgbClr val="000000"/>
                          </a:solidFill>
                          <a:latin typeface="Times New Roman"/>
                          <a:ea typeface="Times New Roman"/>
                        </a:rPr>
                        <a:t>0.0%</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r>
              <a:tr h="200214">
                <a:tc>
                  <a:txBody>
                    <a:bodyPr/>
                    <a:lstStyle/>
                    <a:p>
                      <a:pPr algn="ctr">
                        <a:spcAft>
                          <a:spcPts val="0"/>
                        </a:spcAft>
                      </a:pPr>
                      <a:r>
                        <a:rPr lang="en-GB" sz="1200">
                          <a:solidFill>
                            <a:srgbClr val="000000"/>
                          </a:solidFill>
                          <a:latin typeface="Times New Roman"/>
                          <a:ea typeface="Times New Roman"/>
                        </a:rPr>
                        <a:t> </a:t>
                      </a:r>
                      <a:endParaRPr lang="en-GB" sz="120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b="1" dirty="0">
                          <a:solidFill>
                            <a:srgbClr val="000000"/>
                          </a:solidFill>
                          <a:latin typeface="Times New Roman"/>
                          <a:ea typeface="Times New Roman"/>
                        </a:rPr>
                        <a:t>50,385</a:t>
                      </a:r>
                      <a:endParaRPr lang="en-GB" sz="1200" b="1" dirty="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b="1" dirty="0">
                          <a:solidFill>
                            <a:srgbClr val="000000"/>
                          </a:solidFill>
                          <a:latin typeface="Times New Roman"/>
                          <a:ea typeface="Times New Roman"/>
                        </a:rPr>
                        <a:t>56,017</a:t>
                      </a:r>
                      <a:endParaRPr lang="en-GB" sz="1200" b="1" dirty="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b="1" dirty="0">
                          <a:solidFill>
                            <a:srgbClr val="000000"/>
                          </a:solidFill>
                          <a:latin typeface="Times New Roman"/>
                          <a:ea typeface="Times New Roman"/>
                        </a:rPr>
                        <a:t>106,402</a:t>
                      </a:r>
                      <a:endParaRPr lang="en-GB" sz="1200" b="1" dirty="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b="1" dirty="0">
                          <a:solidFill>
                            <a:srgbClr val="000000"/>
                          </a:solidFill>
                          <a:latin typeface="Times New Roman"/>
                          <a:ea typeface="Times New Roman"/>
                        </a:rPr>
                        <a:t>90</a:t>
                      </a:r>
                      <a:endParaRPr lang="en-GB" sz="1200" b="1" dirty="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b="1" dirty="0">
                          <a:solidFill>
                            <a:srgbClr val="000000"/>
                          </a:solidFill>
                          <a:latin typeface="Times New Roman"/>
                          <a:ea typeface="Times New Roman"/>
                        </a:rPr>
                        <a:t>100.0%</a:t>
                      </a:r>
                      <a:endParaRPr lang="en-GB" sz="1200" b="1" dirty="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b="1" dirty="0">
                          <a:solidFill>
                            <a:srgbClr val="000000"/>
                          </a:solidFill>
                          <a:latin typeface="Times New Roman"/>
                          <a:ea typeface="Times New Roman"/>
                        </a:rPr>
                        <a:t>100.0%</a:t>
                      </a:r>
                      <a:endParaRPr lang="en-GB" sz="1200" b="1" dirty="0">
                        <a:latin typeface="Times New Roman"/>
                        <a:ea typeface="Times New Roman"/>
                      </a:endParaRPr>
                    </a:p>
                  </a:txBody>
                  <a:tcPr marL="67139" marR="67139" marT="0" marB="0" anchor="b">
                    <a:lnL>
                      <a:noFill/>
                    </a:lnL>
                    <a:lnR>
                      <a:noFill/>
                    </a:lnR>
                    <a:lnT>
                      <a:noFill/>
                    </a:lnT>
                    <a:lnB>
                      <a:noFill/>
                    </a:lnB>
                    <a:solidFill>
                      <a:schemeClr val="bg1"/>
                    </a:solidFill>
                  </a:tcPr>
                </a:tc>
                <a:tc>
                  <a:txBody>
                    <a:bodyPr/>
                    <a:lstStyle/>
                    <a:p>
                      <a:pPr algn="ctr">
                        <a:spcAft>
                          <a:spcPts val="0"/>
                        </a:spcAft>
                      </a:pPr>
                      <a:r>
                        <a:rPr lang="en-GB" sz="1200" b="1" dirty="0">
                          <a:solidFill>
                            <a:srgbClr val="000000"/>
                          </a:solidFill>
                          <a:latin typeface="Times New Roman"/>
                          <a:ea typeface="Times New Roman"/>
                        </a:rPr>
                        <a:t>100.0%</a:t>
                      </a:r>
                      <a:endParaRPr lang="en-GB" sz="1200" b="1" dirty="0">
                        <a:latin typeface="Times New Roman"/>
                        <a:ea typeface="Times New Roman"/>
                      </a:endParaRPr>
                    </a:p>
                  </a:txBody>
                  <a:tcPr marL="67139" marR="67139" marT="0" marB="0" anchor="b">
                    <a:lnL>
                      <a:noFill/>
                    </a:lnL>
                    <a:lnR>
                      <a:noFill/>
                    </a:lnR>
                    <a:lnT>
                      <a:noFill/>
                    </a:lnT>
                    <a:lnB>
                      <a:noFill/>
                    </a:lnB>
                    <a:solidFill>
                      <a:schemeClr val="bg1"/>
                    </a:solidFill>
                  </a:tcPr>
                </a:tc>
              </a:tr>
            </a:tbl>
          </a:graphicData>
        </a:graphic>
      </p:graphicFrame>
      <p:sp>
        <p:nvSpPr>
          <p:cNvPr id="1025" name="Rectangle 1"/>
          <p:cNvSpPr>
            <a:spLocks noChangeArrowheads="1"/>
          </p:cNvSpPr>
          <p:nvPr/>
        </p:nvSpPr>
        <p:spPr bwMode="auto">
          <a:xfrm>
            <a:off x="179512" y="6280919"/>
            <a:ext cx="8604448" cy="5770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5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Source: </a:t>
            </a:r>
            <a:r>
              <a:rPr kumimoji="0" lang="en-GB" sz="105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Census of Great Britain, 1821, Abstract of the answers and returns made pursuant to an Act, passed in the first year of the reign of His Majesty King George IV, intituled</a:t>
            </a:r>
            <a:r>
              <a:rPr kumimoji="0" lang="en-GB" sz="105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"An Act for taking an account of the population of Great Britain, and of the increase or diminution thereof". </a:t>
            </a:r>
            <a:r>
              <a:rPr kumimoji="0" lang="en-GB" sz="105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Preliminary observations. Enumeration abstract. Parish register abstract</a:t>
            </a:r>
            <a:r>
              <a:rPr kumimoji="0" lang="en-GB" sz="105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GB" sz="105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1821</a:t>
            </a:r>
            <a:r>
              <a:rPr kumimoji="0" lang="en-GB" sz="105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GB" sz="105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BPP</a:t>
            </a:r>
            <a:r>
              <a:rPr kumimoji="0" lang="en-GB" sz="105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1822 XV (502), 197.</a:t>
            </a:r>
            <a:endParaRPr kumimoji="0" lang="en-GB" sz="105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TextBox 4"/>
          <p:cNvSpPr txBox="1"/>
          <p:nvPr/>
        </p:nvSpPr>
        <p:spPr>
          <a:xfrm>
            <a:off x="1547664" y="1268760"/>
            <a:ext cx="5472608" cy="369332"/>
          </a:xfrm>
          <a:prstGeom prst="rect">
            <a:avLst/>
          </a:prstGeom>
          <a:noFill/>
          <a:ln>
            <a:solidFill>
              <a:schemeClr val="tx1"/>
            </a:solidFill>
          </a:ln>
        </p:spPr>
        <p:txBody>
          <a:bodyPr wrap="square" rtlCol="0">
            <a:spAutoFit/>
          </a:bodyPr>
          <a:lstStyle/>
          <a:p>
            <a:r>
              <a:rPr lang="en-GB" dirty="0" smtClean="0"/>
              <a:t>Westminster age and sex structure in 1821</a:t>
            </a:r>
            <a:endParaRPr lang="en-GB"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476672"/>
            <a:ext cx="8136904" cy="1200329"/>
          </a:xfrm>
          <a:prstGeom prst="rect">
            <a:avLst/>
          </a:prstGeom>
          <a:noFill/>
        </p:spPr>
        <p:txBody>
          <a:bodyPr wrap="square" rtlCol="0">
            <a:spAutoFit/>
          </a:bodyPr>
          <a:lstStyle/>
          <a:p>
            <a:r>
              <a:rPr lang="en-GB" sz="2400" dirty="0" smtClean="0"/>
              <a:t>It is an interesting exercise to compare the Westminster 1821 sex-specific ratio with that found amongst similar age groups at burial in the parish of St Martin in the Fields...</a:t>
            </a:r>
            <a:endParaRPr lang="en-GB" sz="2400" dirty="0"/>
          </a:p>
        </p:txBody>
      </p:sp>
      <p:sp>
        <p:nvSpPr>
          <p:cNvPr id="3" name="Rectangle 2"/>
          <p:cNvSpPr/>
          <p:nvPr/>
        </p:nvSpPr>
        <p:spPr>
          <a:xfrm>
            <a:off x="1331640" y="1988840"/>
            <a:ext cx="6624736" cy="4524315"/>
          </a:xfrm>
          <a:prstGeom prst="rect">
            <a:avLst/>
          </a:prstGeom>
        </p:spPr>
        <p:txBody>
          <a:bodyPr wrap="square">
            <a:spAutoFit/>
          </a:bodyPr>
          <a:lstStyle/>
          <a:p>
            <a:r>
              <a:rPr lang="en-GB" dirty="0" smtClean="0"/>
              <a:t>In1821, when the overall sex ratio in the Westminster live population was 90, the overall sex ratio at burial for all age groups in St Martin in the Fields, was parity (100).</a:t>
            </a:r>
          </a:p>
          <a:p>
            <a:endParaRPr lang="en-GB" dirty="0" smtClean="0"/>
          </a:p>
          <a:p>
            <a:r>
              <a:rPr lang="en-GB" dirty="0" smtClean="0"/>
              <a:t>In the live population in 1821 the SR 15-19 was 89 and 20-29 it was 78. </a:t>
            </a:r>
          </a:p>
          <a:p>
            <a:endParaRPr lang="en-GB" dirty="0" smtClean="0"/>
          </a:p>
          <a:p>
            <a:r>
              <a:rPr lang="en-GB" dirty="0" smtClean="0"/>
              <a:t>For 15-29 the SR in the live population was 81 in 1821. So by the early nineteenth century there were 8 men to every 10 women in that age group. </a:t>
            </a:r>
          </a:p>
          <a:p>
            <a:endParaRPr lang="en-GB" dirty="0" smtClean="0"/>
          </a:p>
          <a:p>
            <a:r>
              <a:rPr lang="en-GB" dirty="0" smtClean="0"/>
              <a:t>The average SR at burial for the 15-30 age group  in St Martin’s, 1818-1823 was also, oddly, 81.</a:t>
            </a:r>
          </a:p>
          <a:p>
            <a:endParaRPr lang="en-GB" dirty="0" smtClean="0"/>
          </a:p>
          <a:p>
            <a:r>
              <a:rPr lang="en-GB" dirty="0" smtClean="0"/>
              <a:t>This suggests that age specific sex ratio’s at burial tell us something useful about  the sex ratio’s of the live population ..</a:t>
            </a:r>
            <a:endParaRPr lang="en-GB"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827584" y="476672"/>
          <a:ext cx="7272808" cy="5688632"/>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1772816"/>
            <a:ext cx="6912768" cy="3416320"/>
          </a:xfrm>
          <a:prstGeom prst="rect">
            <a:avLst/>
          </a:prstGeom>
          <a:noFill/>
        </p:spPr>
        <p:txBody>
          <a:bodyPr wrap="square" rtlCol="0">
            <a:spAutoFit/>
          </a:bodyPr>
          <a:lstStyle/>
          <a:p>
            <a:r>
              <a:rPr lang="en-GB" dirty="0" smtClean="0"/>
              <a:t>An ongoing multi-source linkage exercise</a:t>
            </a:r>
          </a:p>
          <a:p>
            <a:endParaRPr lang="en-GB" dirty="0" smtClean="0"/>
          </a:p>
          <a:p>
            <a:pPr lvl="1"/>
            <a:r>
              <a:rPr lang="en-GB" dirty="0" smtClean="0"/>
              <a:t>Involves the records of  about 86,489 workhouse records</a:t>
            </a:r>
          </a:p>
          <a:p>
            <a:pPr lvl="1"/>
            <a:endParaRPr lang="en-GB" dirty="0" smtClean="0"/>
          </a:p>
          <a:p>
            <a:pPr lvl="1"/>
            <a:r>
              <a:rPr lang="en-GB" dirty="0" smtClean="0"/>
              <a:t>25,881 settlement examinations (of which 12,088 transcribed)</a:t>
            </a:r>
          </a:p>
          <a:p>
            <a:pPr lvl="1"/>
            <a:endParaRPr lang="en-GB" dirty="0" smtClean="0"/>
          </a:p>
          <a:p>
            <a:pPr lvl="1"/>
            <a:r>
              <a:rPr lang="en-GB" dirty="0" smtClean="0"/>
              <a:t>72,828 burial records </a:t>
            </a:r>
          </a:p>
          <a:p>
            <a:pPr lvl="1"/>
            <a:endParaRPr lang="en-GB" dirty="0" smtClean="0"/>
          </a:p>
          <a:p>
            <a:r>
              <a:rPr lang="en-GB" dirty="0" smtClean="0"/>
              <a:t>Based on the West End parish of St Martin in the Fields</a:t>
            </a:r>
          </a:p>
          <a:p>
            <a:endParaRPr lang="en-GB" dirty="0" smtClean="0"/>
          </a:p>
          <a:p>
            <a:r>
              <a:rPr lang="en-GB" dirty="0" smtClean="0"/>
              <a:t>Socially  mixed, relatively prosperous and thus well-resourced parish of c. 25,-30,000 with well developed parish bureaucracy</a:t>
            </a:r>
            <a:endParaRPr lang="en-GB" dirty="0"/>
          </a:p>
        </p:txBody>
      </p:sp>
      <p:sp>
        <p:nvSpPr>
          <p:cNvPr id="3" name="TextBox 2"/>
          <p:cNvSpPr txBox="1"/>
          <p:nvPr/>
        </p:nvSpPr>
        <p:spPr>
          <a:xfrm>
            <a:off x="539552" y="404664"/>
            <a:ext cx="6120680" cy="738664"/>
          </a:xfrm>
          <a:prstGeom prst="rect">
            <a:avLst/>
          </a:prstGeom>
          <a:noFill/>
        </p:spPr>
        <p:txBody>
          <a:bodyPr wrap="square" rtlCol="0">
            <a:spAutoFit/>
          </a:bodyPr>
          <a:lstStyle/>
          <a:p>
            <a:r>
              <a:rPr lang="en-GB" sz="2400" dirty="0" smtClean="0"/>
              <a:t>St Martin’s Pauper Biographies Project</a:t>
            </a:r>
          </a:p>
          <a:p>
            <a:endParaRPr lang="en-GB"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1043608" y="1052736"/>
          <a:ext cx="7272808" cy="4896544"/>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971600" y="188640"/>
            <a:ext cx="7272808" cy="707886"/>
          </a:xfrm>
          <a:prstGeom prst="rect">
            <a:avLst/>
          </a:prstGeom>
          <a:noFill/>
        </p:spPr>
        <p:txBody>
          <a:bodyPr wrap="square" rtlCol="0">
            <a:spAutoFit/>
          </a:bodyPr>
          <a:lstStyle/>
          <a:p>
            <a:r>
              <a:rPr lang="en-GB" sz="2000" dirty="0" smtClean="0"/>
              <a:t>London’s rising sex ratio also appears in Rickman’s PR returns, although the Bills data is probably more reliable....</a:t>
            </a:r>
            <a:endParaRPr lang="en-GB" sz="2000" dirty="0"/>
          </a:p>
        </p:txBody>
      </p:sp>
      <p:sp>
        <p:nvSpPr>
          <p:cNvPr id="4" name="TextBox 3"/>
          <p:cNvSpPr txBox="1"/>
          <p:nvPr/>
        </p:nvSpPr>
        <p:spPr>
          <a:xfrm>
            <a:off x="1187624" y="6093296"/>
            <a:ext cx="6408712" cy="369332"/>
          </a:xfrm>
          <a:prstGeom prst="rect">
            <a:avLst/>
          </a:prstGeom>
          <a:noFill/>
        </p:spPr>
        <p:txBody>
          <a:bodyPr wrap="square" rtlCol="0">
            <a:spAutoFit/>
          </a:bodyPr>
          <a:lstStyle/>
          <a:p>
            <a:r>
              <a:rPr lang="en-GB" dirty="0" smtClean="0"/>
              <a:t>Source: </a:t>
            </a:r>
            <a:r>
              <a:rPr lang="en-GB" dirty="0" err="1" smtClean="0"/>
              <a:t>Souden</a:t>
            </a:r>
            <a:r>
              <a:rPr lang="en-GB" dirty="0" smtClean="0"/>
              <a:t> 1987: 324</a:t>
            </a:r>
            <a:endParaRPr lang="en-GB"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971600" y="116632"/>
          <a:ext cx="7210425" cy="5705474"/>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611560" y="332656"/>
          <a:ext cx="7272807" cy="5472608"/>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539552" y="6021288"/>
            <a:ext cx="7848872" cy="646331"/>
          </a:xfrm>
          <a:prstGeom prst="rect">
            <a:avLst/>
          </a:prstGeom>
          <a:noFill/>
        </p:spPr>
        <p:txBody>
          <a:bodyPr wrap="square" rtlCol="0">
            <a:spAutoFit/>
          </a:bodyPr>
          <a:lstStyle/>
          <a:p>
            <a:r>
              <a:rPr lang="en-GB" dirty="0" smtClean="0"/>
              <a:t>Labour supply: Sex ratio (males per 100 females) at burial in St Martin’s, 1749-1824. West End parish probably more susceptible to military recruitment...?</a:t>
            </a:r>
            <a:endParaRPr lang="en-GB"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1403648" y="404664"/>
          <a:ext cx="6336704" cy="5112568"/>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899592" y="5805264"/>
            <a:ext cx="6336704" cy="369332"/>
          </a:xfrm>
          <a:prstGeom prst="rect">
            <a:avLst/>
          </a:prstGeom>
          <a:noFill/>
        </p:spPr>
        <p:txBody>
          <a:bodyPr wrap="square" rtlCol="0">
            <a:spAutoFit/>
          </a:bodyPr>
          <a:lstStyle/>
          <a:p>
            <a:r>
              <a:rPr lang="en-GB" dirty="0" smtClean="0"/>
              <a:t>Little change over time in the sex ratio at burial of those under 15</a:t>
            </a:r>
            <a:endParaRPr lang="en-GB"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1115616" y="188640"/>
          <a:ext cx="6768752" cy="5038303"/>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467544" y="5445224"/>
            <a:ext cx="8280920" cy="1200329"/>
          </a:xfrm>
          <a:prstGeom prst="rect">
            <a:avLst/>
          </a:prstGeom>
          <a:noFill/>
        </p:spPr>
        <p:txBody>
          <a:bodyPr wrap="square" rtlCol="0">
            <a:spAutoFit/>
          </a:bodyPr>
          <a:lstStyle/>
          <a:p>
            <a:r>
              <a:rPr lang="en-GB" dirty="0" smtClean="0"/>
              <a:t>Movements in the SR of the key 15-30 age group suggest an age cohort that was far more variable than that of age groups.  </a:t>
            </a:r>
          </a:p>
          <a:p>
            <a:r>
              <a:rPr lang="en-GB" dirty="0" smtClean="0"/>
              <a:t>This was the most mobile age group and these fluctuations in the balance of males and females suggest that the supply of domestic servants must have fluctuated over time.</a:t>
            </a:r>
            <a:endParaRPr lang="en-GB"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764704"/>
            <a:ext cx="8229600" cy="4032448"/>
          </a:xfrm>
        </p:spPr>
        <p:txBody>
          <a:bodyPr>
            <a:normAutofit/>
          </a:bodyPr>
          <a:lstStyle/>
          <a:p>
            <a:pPr algn="l"/>
            <a:r>
              <a:rPr lang="en-GB" sz="3200" dirty="0" smtClean="0"/>
              <a:t>The hardships of life: more evidence about the role of domestic servants in the live population can be inferred from their percentage of the pauper population of the parish</a:t>
            </a:r>
            <a:endParaRPr lang="en-GB" sz="32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2800" dirty="0" smtClean="0"/>
              <a:t>The age group 15-30 made up 25% of those admitted into the parish workhouse</a:t>
            </a:r>
            <a:endParaRPr lang="en-GB" sz="2800" dirty="0"/>
          </a:p>
        </p:txBody>
      </p:sp>
      <p:graphicFrame>
        <p:nvGraphicFramePr>
          <p:cNvPr id="3" name="Chart 2"/>
          <p:cNvGraphicFramePr/>
          <p:nvPr/>
        </p:nvGraphicFramePr>
        <p:xfrm>
          <a:off x="1115616" y="1412776"/>
          <a:ext cx="6264696" cy="4896544"/>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268760"/>
            <a:ext cx="8229600" cy="3744416"/>
          </a:xfrm>
        </p:spPr>
        <p:txBody>
          <a:bodyPr>
            <a:normAutofit fontScale="90000"/>
          </a:bodyPr>
          <a:lstStyle/>
          <a:p>
            <a:pPr algn="l"/>
            <a:r>
              <a:rPr lang="en-GB" sz="3200" dirty="0" smtClean="0"/>
              <a:t>The SR of this age group admitted to the workhouse suggests that females in this age group were especially vulnerable to destitution</a:t>
            </a:r>
            <a:br>
              <a:rPr lang="en-GB" sz="3200" dirty="0" smtClean="0"/>
            </a:br>
            <a:r>
              <a:rPr lang="en-GB" sz="3200" dirty="0" smtClean="0"/>
              <a:t/>
            </a:r>
            <a:br>
              <a:rPr lang="en-GB" sz="3200" dirty="0" smtClean="0"/>
            </a:br>
            <a:r>
              <a:rPr lang="en-GB" sz="3200" dirty="0" smtClean="0"/>
              <a:t>Bastardy was an additional risk</a:t>
            </a:r>
            <a:br>
              <a:rPr lang="en-GB" sz="3200" dirty="0" smtClean="0"/>
            </a:br>
            <a:r>
              <a:rPr lang="en-GB" sz="3200" dirty="0" smtClean="0"/>
              <a:t/>
            </a:r>
            <a:br>
              <a:rPr lang="en-GB" sz="3200" dirty="0" smtClean="0"/>
            </a:br>
            <a:r>
              <a:rPr lang="en-GB" sz="3200" dirty="0" smtClean="0"/>
              <a:t>In addition to infectious disease and insecure employment</a:t>
            </a:r>
            <a:endParaRPr lang="en-GB" sz="32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p:nvPr/>
        </p:nvGraphicFramePr>
        <p:xfrm>
          <a:off x="1331640" y="404664"/>
          <a:ext cx="6336704" cy="5092824"/>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755576" y="5805264"/>
            <a:ext cx="6624736" cy="923330"/>
          </a:xfrm>
          <a:prstGeom prst="rect">
            <a:avLst/>
          </a:prstGeom>
          <a:noFill/>
        </p:spPr>
        <p:txBody>
          <a:bodyPr wrap="square" rtlCol="0">
            <a:spAutoFit/>
          </a:bodyPr>
          <a:lstStyle/>
          <a:p>
            <a:r>
              <a:rPr lang="en-GB" dirty="0" smtClean="0"/>
              <a:t>Until the second decade of the nineteenth century far fewer males were admitted per 100 females than were found in the dead population, and probably in the live population </a:t>
            </a:r>
            <a:endParaRPr lang="en-GB"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9592" y="1052736"/>
            <a:ext cx="7272808" cy="4524315"/>
          </a:xfrm>
          <a:prstGeom prst="rect">
            <a:avLst/>
          </a:prstGeom>
          <a:noFill/>
        </p:spPr>
        <p:txBody>
          <a:bodyPr wrap="square" rtlCol="0">
            <a:spAutoFit/>
          </a:bodyPr>
          <a:lstStyle/>
          <a:p>
            <a:r>
              <a:rPr lang="en-GB" sz="2400" dirty="0" smtClean="0"/>
              <a:t>In addition to suggesting the greater vulnerabilities of females in that age group comparing age specific SR statistics of workhouse admission and those buried suggests, as expected, that their were probably significant variations in the SR of the migrant population to London</a:t>
            </a:r>
          </a:p>
          <a:p>
            <a:endParaRPr lang="en-GB" sz="2400" dirty="0" smtClean="0"/>
          </a:p>
          <a:p>
            <a:r>
              <a:rPr lang="en-GB" sz="2400" dirty="0" smtClean="0"/>
              <a:t>That is that the SR varied according to fluctuations in demand for male and female labour</a:t>
            </a:r>
          </a:p>
          <a:p>
            <a:endParaRPr lang="en-GB" sz="2400" dirty="0" smtClean="0"/>
          </a:p>
          <a:p>
            <a:r>
              <a:rPr lang="en-GB" sz="2400" dirty="0" smtClean="0"/>
              <a:t>Warfare and military recruitment in the London area is one obvious possibility</a:t>
            </a:r>
            <a:endParaRPr lang="en-GB" sz="24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764704"/>
            <a:ext cx="7128792" cy="954107"/>
          </a:xfrm>
          <a:prstGeom prst="rect">
            <a:avLst/>
          </a:prstGeom>
          <a:noFill/>
        </p:spPr>
        <p:txBody>
          <a:bodyPr wrap="square" rtlCol="0">
            <a:spAutoFit/>
          </a:bodyPr>
          <a:lstStyle/>
          <a:p>
            <a:r>
              <a:rPr lang="en-GB" sz="2800" dirty="0" smtClean="0"/>
              <a:t>There is no existing age-specific census of London’s population available before 1821</a:t>
            </a:r>
            <a:endParaRPr lang="en-GB" sz="2800" dirty="0"/>
          </a:p>
        </p:txBody>
      </p:sp>
      <p:sp>
        <p:nvSpPr>
          <p:cNvPr id="4" name="TextBox 3"/>
          <p:cNvSpPr txBox="1"/>
          <p:nvPr/>
        </p:nvSpPr>
        <p:spPr>
          <a:xfrm>
            <a:off x="755576" y="2060848"/>
            <a:ext cx="7200800" cy="954107"/>
          </a:xfrm>
          <a:prstGeom prst="rect">
            <a:avLst/>
          </a:prstGeom>
          <a:noFill/>
        </p:spPr>
        <p:txBody>
          <a:bodyPr wrap="square" rtlCol="0">
            <a:spAutoFit/>
          </a:bodyPr>
          <a:lstStyle/>
          <a:p>
            <a:r>
              <a:rPr lang="en-GB" sz="2800" dirty="0" smtClean="0"/>
              <a:t>There is no household census of occupations available for Westminster before 1841</a:t>
            </a:r>
          </a:p>
        </p:txBody>
      </p:sp>
      <p:sp>
        <p:nvSpPr>
          <p:cNvPr id="5" name="TextBox 4"/>
          <p:cNvSpPr txBox="1"/>
          <p:nvPr/>
        </p:nvSpPr>
        <p:spPr>
          <a:xfrm>
            <a:off x="755576" y="3429000"/>
            <a:ext cx="7704856" cy="1384995"/>
          </a:xfrm>
          <a:prstGeom prst="rect">
            <a:avLst/>
          </a:prstGeom>
          <a:noFill/>
        </p:spPr>
        <p:txBody>
          <a:bodyPr wrap="square" rtlCol="0">
            <a:spAutoFit/>
          </a:bodyPr>
          <a:lstStyle/>
          <a:p>
            <a:r>
              <a:rPr lang="en-GB" sz="2800" dirty="0" smtClean="0"/>
              <a:t>Domestic servants, therefore, really are in this sense ‘ubiquitous but invisible’ in this part of the metropolis before the nineteenth century</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899592" y="260648"/>
          <a:ext cx="7200800" cy="5400600"/>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683568" y="5934670"/>
            <a:ext cx="7488832" cy="923330"/>
          </a:xfrm>
          <a:prstGeom prst="rect">
            <a:avLst/>
          </a:prstGeom>
          <a:noFill/>
        </p:spPr>
        <p:txBody>
          <a:bodyPr wrap="square" rtlCol="0">
            <a:spAutoFit/>
          </a:bodyPr>
          <a:lstStyle/>
          <a:p>
            <a:r>
              <a:rPr lang="en-GB" dirty="0" smtClean="0"/>
              <a:t>The SR at burial may reflect real differences in the live population.</a:t>
            </a:r>
          </a:p>
          <a:p>
            <a:r>
              <a:rPr lang="en-GB" dirty="0" smtClean="0"/>
              <a:t>There is some evidence that the changing SR of those admitted to the workhouse displayed a similar chronology...</a:t>
            </a:r>
            <a:endParaRPr lang="en-GB"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99592" y="5733256"/>
            <a:ext cx="7488832" cy="923330"/>
          </a:xfrm>
          <a:prstGeom prst="rect">
            <a:avLst/>
          </a:prstGeom>
          <a:noFill/>
        </p:spPr>
        <p:txBody>
          <a:bodyPr wrap="square" rtlCol="0">
            <a:spAutoFit/>
          </a:bodyPr>
          <a:lstStyle/>
          <a:p>
            <a:r>
              <a:rPr lang="en-GB" dirty="0" smtClean="0"/>
              <a:t>The SR at burial may reflect real differences in the live population.</a:t>
            </a:r>
          </a:p>
          <a:p>
            <a:r>
              <a:rPr lang="en-GB" dirty="0" smtClean="0"/>
              <a:t>There is some evidence that the changing SR of those admitted to the workhouse displayed a similar chronology...</a:t>
            </a:r>
            <a:endParaRPr lang="en-GB" dirty="0"/>
          </a:p>
        </p:txBody>
      </p:sp>
      <p:graphicFrame>
        <p:nvGraphicFramePr>
          <p:cNvPr id="4" name="Chart 3"/>
          <p:cNvGraphicFramePr/>
          <p:nvPr/>
        </p:nvGraphicFramePr>
        <p:xfrm>
          <a:off x="827584" y="476672"/>
          <a:ext cx="7128792" cy="4905375"/>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87624" y="1700808"/>
            <a:ext cx="6480720" cy="3170099"/>
          </a:xfrm>
          <a:prstGeom prst="rect">
            <a:avLst/>
          </a:prstGeom>
          <a:noFill/>
        </p:spPr>
        <p:txBody>
          <a:bodyPr wrap="square" rtlCol="0">
            <a:spAutoFit/>
          </a:bodyPr>
          <a:lstStyle/>
          <a:p>
            <a:r>
              <a:rPr lang="en-GB" sz="2000" dirty="0" smtClean="0"/>
              <a:t>There is some evidence, therefore, that there were significant changes in the age group that supplied most domestic servants in our period</a:t>
            </a:r>
          </a:p>
          <a:p>
            <a:endParaRPr lang="en-GB" sz="2000" dirty="0" smtClean="0"/>
          </a:p>
          <a:p>
            <a:r>
              <a:rPr lang="en-GB" sz="2000" dirty="0" smtClean="0"/>
              <a:t>The impact of military recruitment explains some, if not all, of the observable variation</a:t>
            </a:r>
          </a:p>
          <a:p>
            <a:endParaRPr lang="en-GB" sz="2000" dirty="0" smtClean="0"/>
          </a:p>
          <a:p>
            <a:r>
              <a:rPr lang="en-GB" sz="2000" dirty="0" smtClean="0"/>
              <a:t>Domestic service operated in a relatively volatile labour market. This volatility must have been due to changes in migration flows into the parish.</a:t>
            </a:r>
            <a:endParaRPr lang="en-GB" sz="2000"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9592" y="2924944"/>
            <a:ext cx="7344816" cy="523220"/>
          </a:xfrm>
          <a:prstGeom prst="rect">
            <a:avLst/>
          </a:prstGeom>
          <a:noFill/>
        </p:spPr>
        <p:txBody>
          <a:bodyPr wrap="square" rtlCol="0">
            <a:spAutoFit/>
          </a:bodyPr>
          <a:lstStyle/>
          <a:p>
            <a:r>
              <a:rPr lang="en-GB" sz="2800" dirty="0" smtClean="0"/>
              <a:t>Domestic Service: money element of wages</a:t>
            </a:r>
            <a:endParaRPr lang="en-GB" sz="28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476672"/>
            <a:ext cx="5832648" cy="954107"/>
          </a:xfrm>
          <a:prstGeom prst="rect">
            <a:avLst/>
          </a:prstGeom>
          <a:noFill/>
        </p:spPr>
        <p:txBody>
          <a:bodyPr wrap="square" rtlCol="0">
            <a:spAutoFit/>
          </a:bodyPr>
          <a:lstStyle/>
          <a:p>
            <a:r>
              <a:rPr lang="en-GB" sz="2800" dirty="0" smtClean="0"/>
              <a:t>Domestic Service: money element of wages</a:t>
            </a:r>
            <a:endParaRPr lang="en-GB" sz="2800" dirty="0"/>
          </a:p>
        </p:txBody>
      </p:sp>
      <p:sp>
        <p:nvSpPr>
          <p:cNvPr id="3" name="TextBox 2"/>
          <p:cNvSpPr txBox="1"/>
          <p:nvPr/>
        </p:nvSpPr>
        <p:spPr>
          <a:xfrm>
            <a:off x="827584" y="1772816"/>
            <a:ext cx="7416824" cy="2954655"/>
          </a:xfrm>
          <a:prstGeom prst="rect">
            <a:avLst/>
          </a:prstGeom>
          <a:noFill/>
        </p:spPr>
        <p:txBody>
          <a:bodyPr wrap="square" rtlCol="0">
            <a:spAutoFit/>
          </a:bodyPr>
          <a:lstStyle/>
          <a:p>
            <a:r>
              <a:rPr lang="en-GB" sz="2400" dirty="0" smtClean="0"/>
              <a:t>Only about 20 examinants mentioned ‘board wages’</a:t>
            </a:r>
          </a:p>
          <a:p>
            <a:endParaRPr lang="en-GB" sz="2400" dirty="0" smtClean="0"/>
          </a:p>
          <a:p>
            <a:r>
              <a:rPr lang="en-GB" sz="2400" dirty="0" smtClean="0"/>
              <a:t>Most wage quotations were in addition to ‘diet and lodging ‘ (the latter were usually worth far more in monetary terms than money wages)</a:t>
            </a:r>
          </a:p>
          <a:p>
            <a:endParaRPr lang="en-GB" sz="2400" dirty="0" smtClean="0"/>
          </a:p>
          <a:p>
            <a:r>
              <a:rPr lang="en-GB" sz="2400" i="1" dirty="0" smtClean="0"/>
              <a:t>For females, analysis is for single women only</a:t>
            </a:r>
          </a:p>
          <a:p>
            <a:endParaRPr lang="en-GB" dirty="0" smtClean="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116632"/>
            <a:ext cx="8352928" cy="646331"/>
          </a:xfrm>
          <a:prstGeom prst="rect">
            <a:avLst/>
          </a:prstGeom>
          <a:noFill/>
        </p:spPr>
        <p:txBody>
          <a:bodyPr wrap="square" rtlCol="0">
            <a:spAutoFit/>
          </a:bodyPr>
          <a:lstStyle/>
          <a:p>
            <a:r>
              <a:rPr lang="en-GB" dirty="0" smtClean="0"/>
              <a:t>Board wages underline what is already well known: money wages were worth far less than ‘diet and lodging’ – between a quarter and a third of total remuneration</a:t>
            </a:r>
            <a:endParaRPr lang="en-GB" dirty="0"/>
          </a:p>
        </p:txBody>
      </p:sp>
      <p:graphicFrame>
        <p:nvGraphicFramePr>
          <p:cNvPr id="4" name="Table 3"/>
          <p:cNvGraphicFramePr>
            <a:graphicFrameLocks noGrp="1"/>
          </p:cNvGraphicFramePr>
          <p:nvPr/>
        </p:nvGraphicFramePr>
        <p:xfrm>
          <a:off x="323528" y="764704"/>
          <a:ext cx="8208912" cy="5375385"/>
        </p:xfrm>
        <a:graphic>
          <a:graphicData uri="http://schemas.openxmlformats.org/drawingml/2006/table">
            <a:tbl>
              <a:tblPr>
                <a:effectLst>
                  <a:outerShdw blurRad="63500" dist="38100" sx="102000" sy="102000" algn="ctr" rotWithShape="0">
                    <a:prstClr val="black">
                      <a:alpha val="40000"/>
                    </a:prstClr>
                  </a:outerShdw>
                </a:effectLst>
              </a:tblPr>
              <a:tblGrid>
                <a:gridCol w="2191885"/>
                <a:gridCol w="2398246"/>
                <a:gridCol w="1734445"/>
                <a:gridCol w="1884336"/>
              </a:tblGrid>
              <a:tr h="596550">
                <a:tc>
                  <a:txBody>
                    <a:bodyPr/>
                    <a:lstStyle/>
                    <a:p>
                      <a:pPr algn="l" fontAlgn="ctr"/>
                      <a:r>
                        <a:rPr lang="en-GB" sz="1400" b="0" i="0" u="none" strike="noStrike" dirty="0">
                          <a:solidFill>
                            <a:srgbClr val="000000"/>
                          </a:solidFill>
                          <a:latin typeface="Calibri"/>
                        </a:rPr>
                        <a:t>Examination date</a:t>
                      </a:r>
                    </a:p>
                  </a:txBody>
                  <a:tcPr marL="0" marR="0" marT="0" marB="0" anchor="ctr">
                    <a:lnL>
                      <a:noFill/>
                    </a:lnL>
                    <a:lnR>
                      <a:noFill/>
                    </a:lnR>
                    <a:lnT>
                      <a:noFill/>
                    </a:lnT>
                    <a:lnB>
                      <a:noFill/>
                    </a:lnB>
                    <a:solidFill>
                      <a:schemeClr val="bg1"/>
                    </a:solidFill>
                  </a:tcPr>
                </a:tc>
                <a:tc>
                  <a:txBody>
                    <a:bodyPr/>
                    <a:lstStyle/>
                    <a:p>
                      <a:pPr algn="l" fontAlgn="ctr"/>
                      <a:r>
                        <a:rPr lang="en-GB" sz="1400" b="0" i="0" u="none" strike="noStrike">
                          <a:solidFill>
                            <a:srgbClr val="000000"/>
                          </a:solidFill>
                          <a:latin typeface="Calibri"/>
                        </a:rPr>
                        <a:t>Annual equivalent Board Wages in £s</a:t>
                      </a:r>
                    </a:p>
                  </a:txBody>
                  <a:tcPr marL="0" marR="0" marT="0" marB="0" anchor="ctr">
                    <a:lnL>
                      <a:noFill/>
                    </a:lnL>
                    <a:lnR>
                      <a:noFill/>
                    </a:lnR>
                    <a:lnT>
                      <a:noFill/>
                    </a:lnT>
                    <a:lnB>
                      <a:noFill/>
                    </a:lnB>
                    <a:solidFill>
                      <a:schemeClr val="bg1"/>
                    </a:solidFill>
                  </a:tcPr>
                </a:tc>
                <a:tc>
                  <a:txBody>
                    <a:bodyPr/>
                    <a:lstStyle/>
                    <a:p>
                      <a:pPr algn="ctr" fontAlgn="ctr"/>
                      <a:r>
                        <a:rPr lang="en-GB" sz="1400" b="0" i="0" u="none" strike="noStrike">
                          <a:solidFill>
                            <a:srgbClr val="000000"/>
                          </a:solidFill>
                          <a:latin typeface="Calibri"/>
                        </a:rPr>
                        <a:t>Annual money wages</a:t>
                      </a:r>
                    </a:p>
                  </a:txBody>
                  <a:tcPr marL="0" marR="0" marT="0" marB="0" anchor="ctr">
                    <a:lnL>
                      <a:noFill/>
                    </a:lnL>
                    <a:lnR>
                      <a:noFill/>
                    </a:lnR>
                    <a:lnT>
                      <a:noFill/>
                    </a:lnT>
                    <a:lnB>
                      <a:noFill/>
                    </a:lnB>
                    <a:solidFill>
                      <a:schemeClr val="bg1"/>
                    </a:solidFill>
                  </a:tcPr>
                </a:tc>
                <a:tc>
                  <a:txBody>
                    <a:bodyPr/>
                    <a:lstStyle/>
                    <a:p>
                      <a:pPr algn="ctr" fontAlgn="ctr"/>
                      <a:r>
                        <a:rPr lang="en-GB" sz="1400" b="0" i="0" u="none" strike="noStrike" dirty="0">
                          <a:solidFill>
                            <a:srgbClr val="000000"/>
                          </a:solidFill>
                          <a:latin typeface="Calibri"/>
                        </a:rPr>
                        <a:t>Annual money wages as % of total remuneration</a:t>
                      </a:r>
                    </a:p>
                  </a:txBody>
                  <a:tcPr marL="0" marR="0" marT="0" marB="0" anchor="ctr">
                    <a:lnL>
                      <a:noFill/>
                    </a:lnL>
                    <a:lnR>
                      <a:noFill/>
                    </a:lnR>
                    <a:lnT>
                      <a:noFill/>
                    </a:lnT>
                    <a:lnB>
                      <a:noFill/>
                    </a:lnB>
                    <a:solidFill>
                      <a:schemeClr val="bg1"/>
                    </a:solidFill>
                  </a:tcPr>
                </a:tc>
              </a:tr>
              <a:tr h="149138">
                <a:tc>
                  <a:txBody>
                    <a:bodyPr/>
                    <a:lstStyle/>
                    <a:p>
                      <a:pPr algn="l" fontAlgn="b"/>
                      <a:r>
                        <a:rPr lang="en-GB" sz="1400" b="0" i="0" u="none" strike="noStrike" dirty="0">
                          <a:solidFill>
                            <a:srgbClr val="000000"/>
                          </a:solidFill>
                          <a:latin typeface="Calibri"/>
                        </a:rPr>
                        <a:t>04/05/1725</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a:solidFill>
                            <a:srgbClr val="000000"/>
                          </a:solidFill>
                          <a:latin typeface="Calibri"/>
                        </a:rPr>
                        <a:t>£15.60</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a:solidFill>
                            <a:srgbClr val="000000"/>
                          </a:solidFill>
                          <a:latin typeface="Calibri"/>
                        </a:rPr>
                        <a:t>£5.00</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a:solidFill>
                            <a:srgbClr val="000000"/>
                          </a:solidFill>
                          <a:latin typeface="Calibri"/>
                        </a:rPr>
                        <a:t>24</a:t>
                      </a:r>
                    </a:p>
                  </a:txBody>
                  <a:tcPr marL="0" marR="0" marT="0" marB="0" anchor="b">
                    <a:lnL>
                      <a:noFill/>
                    </a:lnL>
                    <a:lnR>
                      <a:noFill/>
                    </a:lnR>
                    <a:lnT>
                      <a:noFill/>
                    </a:lnT>
                    <a:lnB>
                      <a:noFill/>
                    </a:lnB>
                    <a:solidFill>
                      <a:schemeClr val="bg1"/>
                    </a:solidFill>
                  </a:tcPr>
                </a:tc>
              </a:tr>
              <a:tr h="149138">
                <a:tc>
                  <a:txBody>
                    <a:bodyPr/>
                    <a:lstStyle/>
                    <a:p>
                      <a:pPr algn="l" fontAlgn="b"/>
                      <a:r>
                        <a:rPr lang="en-GB" sz="1400" b="0" i="0" u="none" strike="noStrike">
                          <a:solidFill>
                            <a:srgbClr val="000000"/>
                          </a:solidFill>
                          <a:latin typeface="Calibri"/>
                        </a:rPr>
                        <a:t>17/08/1726</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a:solidFill>
                            <a:srgbClr val="000000"/>
                          </a:solidFill>
                          <a:latin typeface="Calibri"/>
                        </a:rPr>
                        <a:t>£18.20</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a:solidFill>
                            <a:srgbClr val="000000"/>
                          </a:solidFill>
                          <a:latin typeface="Calibri"/>
                        </a:rPr>
                        <a:t>£8.00</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a:solidFill>
                            <a:srgbClr val="000000"/>
                          </a:solidFill>
                          <a:latin typeface="Calibri"/>
                        </a:rPr>
                        <a:t>31</a:t>
                      </a:r>
                    </a:p>
                  </a:txBody>
                  <a:tcPr marL="0" marR="0" marT="0" marB="0" anchor="b">
                    <a:lnL>
                      <a:noFill/>
                    </a:lnL>
                    <a:lnR>
                      <a:noFill/>
                    </a:lnR>
                    <a:lnT>
                      <a:noFill/>
                    </a:lnT>
                    <a:lnB>
                      <a:noFill/>
                    </a:lnB>
                    <a:solidFill>
                      <a:schemeClr val="bg1"/>
                    </a:solidFill>
                  </a:tcPr>
                </a:tc>
              </a:tr>
              <a:tr h="149138">
                <a:tc>
                  <a:txBody>
                    <a:bodyPr/>
                    <a:lstStyle/>
                    <a:p>
                      <a:pPr algn="l" fontAlgn="b"/>
                      <a:r>
                        <a:rPr lang="en-GB" sz="1400" b="0" i="0" u="none" strike="noStrike">
                          <a:solidFill>
                            <a:srgbClr val="000000"/>
                          </a:solidFill>
                          <a:latin typeface="Calibri"/>
                        </a:rPr>
                        <a:t>06/10/1739</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dirty="0">
                          <a:solidFill>
                            <a:srgbClr val="000000"/>
                          </a:solidFill>
                          <a:latin typeface="Calibri"/>
                        </a:rPr>
                        <a:t>£15.60</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a:solidFill>
                            <a:srgbClr val="000000"/>
                          </a:solidFill>
                          <a:latin typeface="Calibri"/>
                        </a:rPr>
                        <a:t>£6.00</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a:solidFill>
                            <a:srgbClr val="000000"/>
                          </a:solidFill>
                          <a:latin typeface="Calibri"/>
                        </a:rPr>
                        <a:t>28</a:t>
                      </a:r>
                    </a:p>
                  </a:txBody>
                  <a:tcPr marL="0" marR="0" marT="0" marB="0" anchor="b">
                    <a:lnL>
                      <a:noFill/>
                    </a:lnL>
                    <a:lnR>
                      <a:noFill/>
                    </a:lnR>
                    <a:lnT>
                      <a:noFill/>
                    </a:lnT>
                    <a:lnB>
                      <a:noFill/>
                    </a:lnB>
                    <a:solidFill>
                      <a:schemeClr val="bg1"/>
                    </a:solidFill>
                  </a:tcPr>
                </a:tc>
              </a:tr>
              <a:tr h="149138">
                <a:tc>
                  <a:txBody>
                    <a:bodyPr/>
                    <a:lstStyle/>
                    <a:p>
                      <a:pPr algn="l" fontAlgn="b"/>
                      <a:r>
                        <a:rPr lang="en-GB" sz="1400" b="0" i="0" u="none" strike="noStrike">
                          <a:solidFill>
                            <a:srgbClr val="000000"/>
                          </a:solidFill>
                          <a:latin typeface="Calibri"/>
                        </a:rPr>
                        <a:t>20/02/1741</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a:solidFill>
                            <a:srgbClr val="000000"/>
                          </a:solidFill>
                          <a:latin typeface="Calibri"/>
                        </a:rPr>
                        <a:t>£15.60</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a:solidFill>
                            <a:srgbClr val="000000"/>
                          </a:solidFill>
                          <a:latin typeface="Calibri"/>
                        </a:rPr>
                        <a:t>£6.00</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a:solidFill>
                            <a:srgbClr val="000000"/>
                          </a:solidFill>
                          <a:latin typeface="Calibri"/>
                        </a:rPr>
                        <a:t>28</a:t>
                      </a:r>
                    </a:p>
                  </a:txBody>
                  <a:tcPr marL="0" marR="0" marT="0" marB="0" anchor="b">
                    <a:lnL>
                      <a:noFill/>
                    </a:lnL>
                    <a:lnR>
                      <a:noFill/>
                    </a:lnR>
                    <a:lnT>
                      <a:noFill/>
                    </a:lnT>
                    <a:lnB>
                      <a:noFill/>
                    </a:lnB>
                    <a:solidFill>
                      <a:schemeClr val="bg1"/>
                    </a:solidFill>
                  </a:tcPr>
                </a:tc>
              </a:tr>
              <a:tr h="149138">
                <a:tc>
                  <a:txBody>
                    <a:bodyPr/>
                    <a:lstStyle/>
                    <a:p>
                      <a:pPr algn="l" fontAlgn="b"/>
                      <a:r>
                        <a:rPr lang="en-GB" sz="1400" b="0" i="0" u="none" strike="noStrike" dirty="0">
                          <a:solidFill>
                            <a:srgbClr val="000000"/>
                          </a:solidFill>
                          <a:latin typeface="Calibri"/>
                        </a:rPr>
                        <a:t>16/01/1742</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dirty="0">
                          <a:solidFill>
                            <a:srgbClr val="000000"/>
                          </a:solidFill>
                          <a:latin typeface="Calibri"/>
                        </a:rPr>
                        <a:t>£18.20</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a:solidFill>
                            <a:srgbClr val="000000"/>
                          </a:solidFill>
                          <a:latin typeface="Calibri"/>
                        </a:rPr>
                        <a:t>£8.00</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a:solidFill>
                            <a:srgbClr val="000000"/>
                          </a:solidFill>
                          <a:latin typeface="Calibri"/>
                        </a:rPr>
                        <a:t>31</a:t>
                      </a:r>
                    </a:p>
                  </a:txBody>
                  <a:tcPr marL="0" marR="0" marT="0" marB="0" anchor="b">
                    <a:lnL>
                      <a:noFill/>
                    </a:lnL>
                    <a:lnR>
                      <a:noFill/>
                    </a:lnR>
                    <a:lnT>
                      <a:noFill/>
                    </a:lnT>
                    <a:lnB>
                      <a:noFill/>
                    </a:lnB>
                    <a:solidFill>
                      <a:schemeClr val="bg1"/>
                    </a:solidFill>
                  </a:tcPr>
                </a:tc>
              </a:tr>
              <a:tr h="149138">
                <a:tc>
                  <a:txBody>
                    <a:bodyPr/>
                    <a:lstStyle/>
                    <a:p>
                      <a:pPr algn="l" fontAlgn="b"/>
                      <a:r>
                        <a:rPr lang="en-GB" sz="1400" b="0" i="0" u="none" strike="noStrike">
                          <a:solidFill>
                            <a:srgbClr val="000000"/>
                          </a:solidFill>
                          <a:latin typeface="Calibri"/>
                        </a:rPr>
                        <a:t>18/10/1743</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dirty="0">
                          <a:solidFill>
                            <a:srgbClr val="000000"/>
                          </a:solidFill>
                          <a:latin typeface="Calibri"/>
                        </a:rPr>
                        <a:t>£15.60</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a:solidFill>
                            <a:srgbClr val="000000"/>
                          </a:solidFill>
                          <a:latin typeface="Calibri"/>
                        </a:rPr>
                        <a:t>£8.00</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a:solidFill>
                            <a:srgbClr val="000000"/>
                          </a:solidFill>
                          <a:latin typeface="Calibri"/>
                        </a:rPr>
                        <a:t>34</a:t>
                      </a:r>
                    </a:p>
                  </a:txBody>
                  <a:tcPr marL="0" marR="0" marT="0" marB="0" anchor="b">
                    <a:lnL>
                      <a:noFill/>
                    </a:lnL>
                    <a:lnR>
                      <a:noFill/>
                    </a:lnR>
                    <a:lnT>
                      <a:noFill/>
                    </a:lnT>
                    <a:lnB>
                      <a:noFill/>
                    </a:lnB>
                    <a:solidFill>
                      <a:schemeClr val="bg1"/>
                    </a:solidFill>
                  </a:tcPr>
                </a:tc>
              </a:tr>
              <a:tr h="186422">
                <a:tc>
                  <a:txBody>
                    <a:bodyPr/>
                    <a:lstStyle/>
                    <a:p>
                      <a:pPr algn="l" fontAlgn="ctr"/>
                      <a:r>
                        <a:rPr lang="en-GB" sz="1400" b="0" i="0" u="none" strike="noStrike">
                          <a:solidFill>
                            <a:srgbClr val="000000"/>
                          </a:solidFill>
                          <a:latin typeface="Calibri"/>
                        </a:rPr>
                        <a:t>13/08/1745</a:t>
                      </a:r>
                    </a:p>
                  </a:txBody>
                  <a:tcPr marL="0" marR="0" marT="0" marB="0" anchor="ctr">
                    <a:lnL>
                      <a:noFill/>
                    </a:lnL>
                    <a:lnR>
                      <a:noFill/>
                    </a:lnR>
                    <a:lnT>
                      <a:noFill/>
                    </a:lnT>
                    <a:lnB>
                      <a:noFill/>
                    </a:lnB>
                    <a:solidFill>
                      <a:schemeClr val="bg1"/>
                    </a:solidFill>
                  </a:tcPr>
                </a:tc>
                <a:tc>
                  <a:txBody>
                    <a:bodyPr/>
                    <a:lstStyle/>
                    <a:p>
                      <a:pPr algn="ctr" fontAlgn="b"/>
                      <a:r>
                        <a:rPr lang="en-GB" sz="1400" b="0" i="0" u="none" strike="noStrike" dirty="0">
                          <a:solidFill>
                            <a:srgbClr val="000000"/>
                          </a:solidFill>
                          <a:latin typeface="Calibri"/>
                        </a:rPr>
                        <a:t>£18.20</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a:solidFill>
                            <a:srgbClr val="000000"/>
                          </a:solidFill>
                          <a:latin typeface="Calibri"/>
                        </a:rPr>
                        <a:t>£8.00</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a:solidFill>
                            <a:srgbClr val="000000"/>
                          </a:solidFill>
                          <a:latin typeface="Calibri"/>
                        </a:rPr>
                        <a:t>31</a:t>
                      </a:r>
                    </a:p>
                  </a:txBody>
                  <a:tcPr marL="0" marR="0" marT="0" marB="0" anchor="b">
                    <a:lnL>
                      <a:noFill/>
                    </a:lnL>
                    <a:lnR>
                      <a:noFill/>
                    </a:lnR>
                    <a:lnT>
                      <a:noFill/>
                    </a:lnT>
                    <a:lnB>
                      <a:noFill/>
                    </a:lnB>
                    <a:solidFill>
                      <a:schemeClr val="bg1"/>
                    </a:solidFill>
                  </a:tcPr>
                </a:tc>
              </a:tr>
              <a:tr h="149138">
                <a:tc>
                  <a:txBody>
                    <a:bodyPr/>
                    <a:lstStyle/>
                    <a:p>
                      <a:pPr algn="l" fontAlgn="b"/>
                      <a:r>
                        <a:rPr lang="en-GB" sz="1400" b="0" i="0" u="none" strike="noStrike">
                          <a:solidFill>
                            <a:srgbClr val="000000"/>
                          </a:solidFill>
                          <a:latin typeface="Calibri"/>
                        </a:rPr>
                        <a:t>25/05/1747</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dirty="0">
                          <a:solidFill>
                            <a:srgbClr val="000000"/>
                          </a:solidFill>
                          <a:latin typeface="Calibri"/>
                        </a:rPr>
                        <a:t>£18.20</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a:solidFill>
                            <a:srgbClr val="000000"/>
                          </a:solidFill>
                          <a:latin typeface="Calibri"/>
                        </a:rPr>
                        <a:t>£8.00</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a:solidFill>
                            <a:srgbClr val="000000"/>
                          </a:solidFill>
                          <a:latin typeface="Calibri"/>
                        </a:rPr>
                        <a:t>31</a:t>
                      </a:r>
                    </a:p>
                  </a:txBody>
                  <a:tcPr marL="0" marR="0" marT="0" marB="0" anchor="b">
                    <a:lnL>
                      <a:noFill/>
                    </a:lnL>
                    <a:lnR>
                      <a:noFill/>
                    </a:lnR>
                    <a:lnT>
                      <a:noFill/>
                    </a:lnT>
                    <a:lnB>
                      <a:noFill/>
                    </a:lnB>
                    <a:solidFill>
                      <a:schemeClr val="bg1"/>
                    </a:solidFill>
                  </a:tcPr>
                </a:tc>
              </a:tr>
              <a:tr h="298275">
                <a:tc>
                  <a:txBody>
                    <a:bodyPr/>
                    <a:lstStyle/>
                    <a:p>
                      <a:pPr algn="l" fontAlgn="b"/>
                      <a:r>
                        <a:rPr lang="en-GB" sz="1400" b="0" i="0" u="none" strike="noStrike">
                          <a:solidFill>
                            <a:srgbClr val="000000"/>
                          </a:solidFill>
                          <a:latin typeface="Calibri"/>
                        </a:rPr>
                        <a:t>23/12/1747</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dirty="0">
                          <a:solidFill>
                            <a:srgbClr val="000000"/>
                          </a:solidFill>
                          <a:latin typeface="Calibri"/>
                        </a:rPr>
                        <a:t>£18.20</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a:solidFill>
                            <a:srgbClr val="000000"/>
                          </a:solidFill>
                          <a:latin typeface="Calibri"/>
                        </a:rPr>
                        <a:t>£7.00</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a:solidFill>
                            <a:srgbClr val="000000"/>
                          </a:solidFill>
                          <a:latin typeface="Calibri"/>
                        </a:rPr>
                        <a:t>28</a:t>
                      </a:r>
                    </a:p>
                  </a:txBody>
                  <a:tcPr marL="0" marR="0" marT="0" marB="0" anchor="b">
                    <a:lnL>
                      <a:noFill/>
                    </a:lnL>
                    <a:lnR>
                      <a:noFill/>
                    </a:lnR>
                    <a:lnT>
                      <a:noFill/>
                    </a:lnT>
                    <a:lnB>
                      <a:noFill/>
                    </a:lnB>
                    <a:solidFill>
                      <a:schemeClr val="bg1"/>
                    </a:solidFill>
                  </a:tcPr>
                </a:tc>
              </a:tr>
              <a:tr h="149138">
                <a:tc>
                  <a:txBody>
                    <a:bodyPr/>
                    <a:lstStyle/>
                    <a:p>
                      <a:pPr algn="l" fontAlgn="b"/>
                      <a:r>
                        <a:rPr lang="en-GB" sz="1400" b="0" i="0" u="none" strike="noStrike">
                          <a:solidFill>
                            <a:srgbClr val="000000"/>
                          </a:solidFill>
                          <a:latin typeface="Calibri"/>
                        </a:rPr>
                        <a:t>25/01/1752</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dirty="0">
                          <a:solidFill>
                            <a:srgbClr val="000000"/>
                          </a:solidFill>
                          <a:latin typeface="Calibri"/>
                        </a:rPr>
                        <a:t>£18.20</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a:solidFill>
                            <a:srgbClr val="000000"/>
                          </a:solidFill>
                          <a:latin typeface="Calibri"/>
                        </a:rPr>
                        <a:t>£5.00</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a:solidFill>
                            <a:srgbClr val="000000"/>
                          </a:solidFill>
                          <a:latin typeface="Calibri"/>
                        </a:rPr>
                        <a:t>22</a:t>
                      </a:r>
                    </a:p>
                  </a:txBody>
                  <a:tcPr marL="0" marR="0" marT="0" marB="0" anchor="b">
                    <a:lnL>
                      <a:noFill/>
                    </a:lnL>
                    <a:lnR>
                      <a:noFill/>
                    </a:lnR>
                    <a:lnT>
                      <a:noFill/>
                    </a:lnT>
                    <a:lnB>
                      <a:noFill/>
                    </a:lnB>
                    <a:solidFill>
                      <a:schemeClr val="bg1"/>
                    </a:solidFill>
                  </a:tcPr>
                </a:tc>
              </a:tr>
              <a:tr h="149138">
                <a:tc>
                  <a:txBody>
                    <a:bodyPr/>
                    <a:lstStyle/>
                    <a:p>
                      <a:pPr algn="l" fontAlgn="b"/>
                      <a:r>
                        <a:rPr lang="en-GB" sz="1400" b="0" i="0" u="none" strike="noStrike">
                          <a:solidFill>
                            <a:srgbClr val="000000"/>
                          </a:solidFill>
                          <a:latin typeface="Calibri"/>
                        </a:rPr>
                        <a:t>14/08/1752</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dirty="0">
                          <a:solidFill>
                            <a:srgbClr val="000000"/>
                          </a:solidFill>
                          <a:latin typeface="Calibri"/>
                        </a:rPr>
                        <a:t>£18.20</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dirty="0">
                          <a:solidFill>
                            <a:srgbClr val="000000"/>
                          </a:solidFill>
                          <a:latin typeface="Calibri"/>
                        </a:rPr>
                        <a:t>£7.00</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a:solidFill>
                            <a:srgbClr val="000000"/>
                          </a:solidFill>
                          <a:latin typeface="Calibri"/>
                        </a:rPr>
                        <a:t>28</a:t>
                      </a:r>
                    </a:p>
                  </a:txBody>
                  <a:tcPr marL="0" marR="0" marT="0" marB="0" anchor="b">
                    <a:lnL>
                      <a:noFill/>
                    </a:lnL>
                    <a:lnR>
                      <a:noFill/>
                    </a:lnR>
                    <a:lnT>
                      <a:noFill/>
                    </a:lnT>
                    <a:lnB>
                      <a:noFill/>
                    </a:lnB>
                    <a:solidFill>
                      <a:schemeClr val="bg1"/>
                    </a:solidFill>
                  </a:tcPr>
                </a:tc>
              </a:tr>
              <a:tr h="149138">
                <a:tc>
                  <a:txBody>
                    <a:bodyPr/>
                    <a:lstStyle/>
                    <a:p>
                      <a:pPr algn="l" fontAlgn="b"/>
                      <a:r>
                        <a:rPr lang="en-GB" sz="1400" b="0" i="0" u="none" strike="noStrike">
                          <a:solidFill>
                            <a:srgbClr val="000000"/>
                          </a:solidFill>
                          <a:latin typeface="Calibri"/>
                        </a:rPr>
                        <a:t>11/07/1755</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dirty="0">
                          <a:solidFill>
                            <a:srgbClr val="000000"/>
                          </a:solidFill>
                          <a:latin typeface="Calibri"/>
                        </a:rPr>
                        <a:t>£13.00</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dirty="0">
                          <a:solidFill>
                            <a:srgbClr val="000000"/>
                          </a:solidFill>
                          <a:latin typeface="Calibri"/>
                        </a:rPr>
                        <a:t>£4.00</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a:solidFill>
                            <a:srgbClr val="000000"/>
                          </a:solidFill>
                          <a:latin typeface="Calibri"/>
                        </a:rPr>
                        <a:t>24</a:t>
                      </a:r>
                    </a:p>
                  </a:txBody>
                  <a:tcPr marL="0" marR="0" marT="0" marB="0" anchor="b">
                    <a:lnL>
                      <a:noFill/>
                    </a:lnL>
                    <a:lnR>
                      <a:noFill/>
                    </a:lnR>
                    <a:lnT>
                      <a:noFill/>
                    </a:lnT>
                    <a:lnB>
                      <a:noFill/>
                    </a:lnB>
                    <a:solidFill>
                      <a:schemeClr val="bg1"/>
                    </a:solidFill>
                  </a:tcPr>
                </a:tc>
              </a:tr>
              <a:tr h="149138">
                <a:tc>
                  <a:txBody>
                    <a:bodyPr/>
                    <a:lstStyle/>
                    <a:p>
                      <a:pPr algn="l" fontAlgn="b"/>
                      <a:r>
                        <a:rPr lang="en-GB" sz="1400" b="0" i="0" u="none" strike="noStrike">
                          <a:solidFill>
                            <a:srgbClr val="000000"/>
                          </a:solidFill>
                          <a:latin typeface="Calibri"/>
                        </a:rPr>
                        <a:t>22/08/1755</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dirty="0">
                          <a:solidFill>
                            <a:srgbClr val="000000"/>
                          </a:solidFill>
                          <a:latin typeface="Calibri"/>
                        </a:rPr>
                        <a:t>£18.20</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dirty="0">
                          <a:solidFill>
                            <a:srgbClr val="000000"/>
                          </a:solidFill>
                          <a:latin typeface="Calibri"/>
                        </a:rPr>
                        <a:t>£10.00</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a:solidFill>
                            <a:srgbClr val="000000"/>
                          </a:solidFill>
                          <a:latin typeface="Calibri"/>
                        </a:rPr>
                        <a:t>35</a:t>
                      </a:r>
                    </a:p>
                  </a:txBody>
                  <a:tcPr marL="0" marR="0" marT="0" marB="0" anchor="b">
                    <a:lnL>
                      <a:noFill/>
                    </a:lnL>
                    <a:lnR>
                      <a:noFill/>
                    </a:lnR>
                    <a:lnT>
                      <a:noFill/>
                    </a:lnT>
                    <a:lnB>
                      <a:noFill/>
                    </a:lnB>
                    <a:solidFill>
                      <a:schemeClr val="bg1"/>
                    </a:solidFill>
                  </a:tcPr>
                </a:tc>
              </a:tr>
              <a:tr h="149138">
                <a:tc>
                  <a:txBody>
                    <a:bodyPr/>
                    <a:lstStyle/>
                    <a:p>
                      <a:pPr algn="l" fontAlgn="b"/>
                      <a:r>
                        <a:rPr lang="en-GB" sz="1400" b="0" i="0" u="none" strike="noStrike">
                          <a:solidFill>
                            <a:srgbClr val="000000"/>
                          </a:solidFill>
                          <a:latin typeface="Calibri"/>
                        </a:rPr>
                        <a:t>01/06/1756</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a:solidFill>
                            <a:srgbClr val="000000"/>
                          </a:solidFill>
                          <a:latin typeface="Calibri"/>
                        </a:rPr>
                        <a:t>£18.20</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dirty="0">
                          <a:solidFill>
                            <a:srgbClr val="000000"/>
                          </a:solidFill>
                          <a:latin typeface="Calibri"/>
                        </a:rPr>
                        <a:t>£10.00</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a:solidFill>
                            <a:srgbClr val="000000"/>
                          </a:solidFill>
                          <a:latin typeface="Calibri"/>
                        </a:rPr>
                        <a:t>35</a:t>
                      </a:r>
                    </a:p>
                  </a:txBody>
                  <a:tcPr marL="0" marR="0" marT="0" marB="0" anchor="b">
                    <a:lnL>
                      <a:noFill/>
                    </a:lnL>
                    <a:lnR>
                      <a:noFill/>
                    </a:lnR>
                    <a:lnT>
                      <a:noFill/>
                    </a:lnT>
                    <a:lnB>
                      <a:noFill/>
                    </a:lnB>
                    <a:solidFill>
                      <a:schemeClr val="bg1"/>
                    </a:solidFill>
                  </a:tcPr>
                </a:tc>
              </a:tr>
              <a:tr h="149138">
                <a:tc>
                  <a:txBody>
                    <a:bodyPr/>
                    <a:lstStyle/>
                    <a:p>
                      <a:pPr algn="l" fontAlgn="b"/>
                      <a:r>
                        <a:rPr lang="en-GB" sz="1400" b="0" i="0" u="none" strike="noStrike">
                          <a:solidFill>
                            <a:srgbClr val="000000"/>
                          </a:solidFill>
                          <a:latin typeface="Calibri"/>
                        </a:rPr>
                        <a:t>23/01/1756</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a:solidFill>
                            <a:srgbClr val="000000"/>
                          </a:solidFill>
                          <a:latin typeface="Calibri"/>
                        </a:rPr>
                        <a:t>£18.20</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dirty="0">
                          <a:solidFill>
                            <a:srgbClr val="000000"/>
                          </a:solidFill>
                          <a:latin typeface="Calibri"/>
                        </a:rPr>
                        <a:t>£8.00</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a:solidFill>
                            <a:srgbClr val="000000"/>
                          </a:solidFill>
                          <a:latin typeface="Calibri"/>
                        </a:rPr>
                        <a:t>31</a:t>
                      </a:r>
                    </a:p>
                  </a:txBody>
                  <a:tcPr marL="0" marR="0" marT="0" marB="0" anchor="b">
                    <a:lnL>
                      <a:noFill/>
                    </a:lnL>
                    <a:lnR>
                      <a:noFill/>
                    </a:lnR>
                    <a:lnT>
                      <a:noFill/>
                    </a:lnT>
                    <a:lnB>
                      <a:noFill/>
                    </a:lnB>
                    <a:solidFill>
                      <a:schemeClr val="bg1"/>
                    </a:solidFill>
                  </a:tcPr>
                </a:tc>
              </a:tr>
              <a:tr h="149138">
                <a:tc>
                  <a:txBody>
                    <a:bodyPr/>
                    <a:lstStyle/>
                    <a:p>
                      <a:pPr algn="l" fontAlgn="b"/>
                      <a:r>
                        <a:rPr lang="en-GB" sz="1400" b="0" i="0" u="none" strike="noStrike">
                          <a:solidFill>
                            <a:srgbClr val="000000"/>
                          </a:solidFill>
                          <a:latin typeface="Calibri"/>
                        </a:rPr>
                        <a:t>02/05/1765</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a:solidFill>
                            <a:srgbClr val="000000"/>
                          </a:solidFill>
                          <a:latin typeface="Calibri"/>
                        </a:rPr>
                        <a:t>£18.20</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dirty="0">
                          <a:solidFill>
                            <a:srgbClr val="000000"/>
                          </a:solidFill>
                          <a:latin typeface="Calibri"/>
                        </a:rPr>
                        <a:t>£6.00</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a:solidFill>
                            <a:srgbClr val="000000"/>
                          </a:solidFill>
                          <a:latin typeface="Calibri"/>
                        </a:rPr>
                        <a:t>25</a:t>
                      </a:r>
                    </a:p>
                  </a:txBody>
                  <a:tcPr marL="0" marR="0" marT="0" marB="0" anchor="b">
                    <a:lnL>
                      <a:noFill/>
                    </a:lnL>
                    <a:lnR>
                      <a:noFill/>
                    </a:lnR>
                    <a:lnT>
                      <a:noFill/>
                    </a:lnT>
                    <a:lnB>
                      <a:noFill/>
                    </a:lnB>
                    <a:solidFill>
                      <a:schemeClr val="bg1"/>
                    </a:solidFill>
                  </a:tcPr>
                </a:tc>
              </a:tr>
              <a:tr h="149138">
                <a:tc>
                  <a:txBody>
                    <a:bodyPr/>
                    <a:lstStyle/>
                    <a:p>
                      <a:pPr algn="l" fontAlgn="b"/>
                      <a:r>
                        <a:rPr lang="en-GB" sz="1400" b="0" i="0" u="none" strike="noStrike">
                          <a:solidFill>
                            <a:srgbClr val="000000"/>
                          </a:solidFill>
                          <a:latin typeface="Calibri"/>
                        </a:rPr>
                        <a:t>02/01/1766</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a:solidFill>
                            <a:srgbClr val="000000"/>
                          </a:solidFill>
                          <a:latin typeface="Calibri"/>
                        </a:rPr>
                        <a:t>£18.20</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a:solidFill>
                            <a:srgbClr val="000000"/>
                          </a:solidFill>
                          <a:latin typeface="Calibri"/>
                        </a:rPr>
                        <a:t>£8.00</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a:solidFill>
                            <a:srgbClr val="000000"/>
                          </a:solidFill>
                          <a:latin typeface="Calibri"/>
                        </a:rPr>
                        <a:t>31</a:t>
                      </a:r>
                    </a:p>
                  </a:txBody>
                  <a:tcPr marL="0" marR="0" marT="0" marB="0" anchor="b">
                    <a:lnL>
                      <a:noFill/>
                    </a:lnL>
                    <a:lnR>
                      <a:noFill/>
                    </a:lnR>
                    <a:lnT>
                      <a:noFill/>
                    </a:lnT>
                    <a:lnB>
                      <a:noFill/>
                    </a:lnB>
                    <a:solidFill>
                      <a:schemeClr val="bg1"/>
                    </a:solidFill>
                  </a:tcPr>
                </a:tc>
              </a:tr>
              <a:tr h="149138">
                <a:tc>
                  <a:txBody>
                    <a:bodyPr/>
                    <a:lstStyle/>
                    <a:p>
                      <a:pPr algn="l" fontAlgn="b"/>
                      <a:r>
                        <a:rPr lang="en-GB" sz="1400" b="0" i="0" u="none" strike="noStrike">
                          <a:solidFill>
                            <a:srgbClr val="000000"/>
                          </a:solidFill>
                          <a:latin typeface="Calibri"/>
                        </a:rPr>
                        <a:t>13/02/1768</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a:solidFill>
                            <a:srgbClr val="000000"/>
                          </a:solidFill>
                          <a:latin typeface="Calibri"/>
                        </a:rPr>
                        <a:t>£18.20</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a:solidFill>
                            <a:srgbClr val="000000"/>
                          </a:solidFill>
                          <a:latin typeface="Calibri"/>
                        </a:rPr>
                        <a:t>£7.00</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a:solidFill>
                            <a:srgbClr val="000000"/>
                          </a:solidFill>
                          <a:latin typeface="Calibri"/>
                        </a:rPr>
                        <a:t>28</a:t>
                      </a:r>
                    </a:p>
                  </a:txBody>
                  <a:tcPr marL="0" marR="0" marT="0" marB="0" anchor="b">
                    <a:lnL>
                      <a:noFill/>
                    </a:lnL>
                    <a:lnR>
                      <a:noFill/>
                    </a:lnR>
                    <a:lnT>
                      <a:noFill/>
                    </a:lnT>
                    <a:lnB>
                      <a:noFill/>
                    </a:lnB>
                    <a:solidFill>
                      <a:schemeClr val="bg1"/>
                    </a:solidFill>
                  </a:tcPr>
                </a:tc>
              </a:tr>
              <a:tr h="149138">
                <a:tc>
                  <a:txBody>
                    <a:bodyPr/>
                    <a:lstStyle/>
                    <a:p>
                      <a:pPr algn="l" fontAlgn="b"/>
                      <a:r>
                        <a:rPr lang="en-GB" sz="1400" b="0" i="0" u="none" strike="noStrike">
                          <a:solidFill>
                            <a:srgbClr val="000000"/>
                          </a:solidFill>
                          <a:latin typeface="Calibri"/>
                        </a:rPr>
                        <a:t>03/03/1775</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a:solidFill>
                            <a:srgbClr val="000000"/>
                          </a:solidFill>
                          <a:latin typeface="Calibri"/>
                        </a:rPr>
                        <a:t>£27.30</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dirty="0">
                          <a:solidFill>
                            <a:srgbClr val="000000"/>
                          </a:solidFill>
                          <a:latin typeface="Calibri"/>
                        </a:rPr>
                        <a:t>£13.65</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a:solidFill>
                            <a:srgbClr val="000000"/>
                          </a:solidFill>
                          <a:latin typeface="Calibri"/>
                        </a:rPr>
                        <a:t>33</a:t>
                      </a:r>
                    </a:p>
                  </a:txBody>
                  <a:tcPr marL="0" marR="0" marT="0" marB="0" anchor="b">
                    <a:lnL>
                      <a:noFill/>
                    </a:lnL>
                    <a:lnR>
                      <a:noFill/>
                    </a:lnR>
                    <a:lnT>
                      <a:noFill/>
                    </a:lnT>
                    <a:lnB>
                      <a:noFill/>
                    </a:lnB>
                    <a:solidFill>
                      <a:schemeClr val="bg1"/>
                    </a:solidFill>
                  </a:tcPr>
                </a:tc>
              </a:tr>
              <a:tr h="149138">
                <a:tc>
                  <a:txBody>
                    <a:bodyPr/>
                    <a:lstStyle/>
                    <a:p>
                      <a:pPr algn="l" fontAlgn="b"/>
                      <a:r>
                        <a:rPr lang="en-GB" sz="1400" b="0" i="0" u="none" strike="noStrike">
                          <a:solidFill>
                            <a:srgbClr val="000000"/>
                          </a:solidFill>
                          <a:latin typeface="Calibri"/>
                        </a:rPr>
                        <a:t>14/08/1777</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a:solidFill>
                            <a:srgbClr val="000000"/>
                          </a:solidFill>
                          <a:latin typeface="Calibri"/>
                        </a:rPr>
                        <a:t>£27.30</a:t>
                      </a:r>
                    </a:p>
                  </a:txBody>
                  <a:tcPr marL="0" marR="0" marT="0" marB="0" anchor="b">
                    <a:lnL>
                      <a:noFill/>
                    </a:lnL>
                    <a:lnR>
                      <a:noFill/>
                    </a:lnR>
                    <a:lnT>
                      <a:noFill/>
                    </a:lnT>
                    <a:lnB>
                      <a:noFill/>
                    </a:lnB>
                    <a:solidFill>
                      <a:schemeClr val="bg1"/>
                    </a:solidFill>
                  </a:tcPr>
                </a:tc>
                <a:tc>
                  <a:txBody>
                    <a:bodyPr/>
                    <a:lstStyle/>
                    <a:p>
                      <a:pPr algn="ctr" fontAlgn="b"/>
                      <a:endParaRPr lang="en-GB" sz="1400" b="0" i="0" u="none" strike="noStrike">
                        <a:solidFill>
                          <a:srgbClr val="000000"/>
                        </a:solidFill>
                        <a:latin typeface="Calibri"/>
                      </a:endParaRPr>
                    </a:p>
                  </a:txBody>
                  <a:tcPr marL="0" marR="0" marT="0" marB="0" anchor="b">
                    <a:lnL>
                      <a:noFill/>
                    </a:lnL>
                    <a:lnR>
                      <a:noFill/>
                    </a:lnR>
                    <a:lnT>
                      <a:noFill/>
                    </a:lnT>
                    <a:lnB>
                      <a:noFill/>
                    </a:lnB>
                    <a:solidFill>
                      <a:schemeClr val="bg1"/>
                    </a:solidFill>
                  </a:tcPr>
                </a:tc>
                <a:tc>
                  <a:txBody>
                    <a:bodyPr/>
                    <a:lstStyle/>
                    <a:p>
                      <a:pPr algn="ctr" fontAlgn="b"/>
                      <a:endParaRPr lang="en-GB" sz="1400" b="0" i="0" u="none" strike="noStrike">
                        <a:solidFill>
                          <a:srgbClr val="000000"/>
                        </a:solidFill>
                        <a:latin typeface="Calibri"/>
                      </a:endParaRPr>
                    </a:p>
                  </a:txBody>
                  <a:tcPr marL="0" marR="0" marT="0" marB="0" anchor="b">
                    <a:lnL>
                      <a:noFill/>
                    </a:lnL>
                    <a:lnR>
                      <a:noFill/>
                    </a:lnR>
                    <a:lnT>
                      <a:noFill/>
                    </a:lnT>
                    <a:lnB>
                      <a:noFill/>
                    </a:lnB>
                    <a:solidFill>
                      <a:schemeClr val="bg1"/>
                    </a:solidFill>
                  </a:tcPr>
                </a:tc>
              </a:tr>
              <a:tr h="149138">
                <a:tc>
                  <a:txBody>
                    <a:bodyPr/>
                    <a:lstStyle/>
                    <a:p>
                      <a:pPr algn="l" fontAlgn="b"/>
                      <a:r>
                        <a:rPr lang="en-GB" sz="1400" b="0" i="0" u="none" strike="noStrike">
                          <a:solidFill>
                            <a:srgbClr val="000000"/>
                          </a:solidFill>
                          <a:latin typeface="Calibri"/>
                        </a:rPr>
                        <a:t>14/12/1778</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dirty="0">
                          <a:solidFill>
                            <a:srgbClr val="000000"/>
                          </a:solidFill>
                          <a:latin typeface="Calibri"/>
                        </a:rPr>
                        <a:t>£18.20</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a:solidFill>
                            <a:srgbClr val="000000"/>
                          </a:solidFill>
                          <a:latin typeface="Calibri"/>
                        </a:rPr>
                        <a:t>£10.50</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dirty="0">
                          <a:solidFill>
                            <a:srgbClr val="000000"/>
                          </a:solidFill>
                          <a:latin typeface="Calibri"/>
                        </a:rPr>
                        <a:t>37</a:t>
                      </a:r>
                    </a:p>
                  </a:txBody>
                  <a:tcPr marL="0" marR="0" marT="0" marB="0" anchor="b">
                    <a:lnL>
                      <a:noFill/>
                    </a:lnL>
                    <a:lnR>
                      <a:noFill/>
                    </a:lnR>
                    <a:lnT>
                      <a:noFill/>
                    </a:lnT>
                    <a:lnB>
                      <a:noFill/>
                    </a:lnB>
                    <a:solidFill>
                      <a:schemeClr val="bg1"/>
                    </a:solidFill>
                  </a:tcPr>
                </a:tc>
              </a:tr>
              <a:tr h="149138">
                <a:tc>
                  <a:txBody>
                    <a:bodyPr/>
                    <a:lstStyle/>
                    <a:p>
                      <a:pPr algn="l" fontAlgn="b"/>
                      <a:r>
                        <a:rPr lang="en-GB" sz="1400" b="0" i="0" u="none" strike="noStrike">
                          <a:solidFill>
                            <a:srgbClr val="000000"/>
                          </a:solidFill>
                          <a:latin typeface="Calibri"/>
                        </a:rPr>
                        <a:t>11/01/1783</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dirty="0">
                          <a:solidFill>
                            <a:srgbClr val="000000"/>
                          </a:solidFill>
                          <a:latin typeface="Calibri"/>
                        </a:rPr>
                        <a:t>£15.60</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a:solidFill>
                            <a:srgbClr val="000000"/>
                          </a:solidFill>
                          <a:latin typeface="Calibri"/>
                        </a:rPr>
                        <a:t>£6.00</a:t>
                      </a:r>
                    </a:p>
                  </a:txBody>
                  <a:tcPr marL="0" marR="0" marT="0" marB="0" anchor="b">
                    <a:lnL>
                      <a:noFill/>
                    </a:lnL>
                    <a:lnR>
                      <a:noFill/>
                    </a:lnR>
                    <a:lnT>
                      <a:noFill/>
                    </a:lnT>
                    <a:lnB>
                      <a:noFill/>
                    </a:lnB>
                    <a:solidFill>
                      <a:schemeClr val="bg1"/>
                    </a:solidFill>
                  </a:tcPr>
                </a:tc>
                <a:tc>
                  <a:txBody>
                    <a:bodyPr/>
                    <a:lstStyle/>
                    <a:p>
                      <a:pPr algn="ctr" fontAlgn="b"/>
                      <a:r>
                        <a:rPr lang="en-GB" sz="1400" b="0" i="0" u="none" strike="noStrike" dirty="0">
                          <a:solidFill>
                            <a:srgbClr val="000000"/>
                          </a:solidFill>
                          <a:latin typeface="Calibri"/>
                        </a:rPr>
                        <a:t>28</a:t>
                      </a:r>
                    </a:p>
                  </a:txBody>
                  <a:tcPr marL="0" marR="0" marT="0" marB="0" anchor="b">
                    <a:lnL>
                      <a:noFill/>
                    </a:lnL>
                    <a:lnR>
                      <a:noFill/>
                    </a:lnR>
                    <a:lnT>
                      <a:noFill/>
                    </a:lnT>
                    <a:lnB>
                      <a:noFill/>
                    </a:lnB>
                    <a:solidFill>
                      <a:schemeClr val="bg1"/>
                    </a:solidFill>
                  </a:tcPr>
                </a:tc>
              </a:tr>
            </a:tbl>
          </a:graphicData>
        </a:graphic>
      </p:graphicFrame>
      <p:sp>
        <p:nvSpPr>
          <p:cNvPr id="5" name="TextBox 4"/>
          <p:cNvSpPr txBox="1"/>
          <p:nvPr/>
        </p:nvSpPr>
        <p:spPr>
          <a:xfrm>
            <a:off x="179512" y="6381328"/>
            <a:ext cx="8820472" cy="338554"/>
          </a:xfrm>
          <a:prstGeom prst="rect">
            <a:avLst/>
          </a:prstGeom>
          <a:noFill/>
        </p:spPr>
        <p:txBody>
          <a:bodyPr wrap="square" rtlCol="0">
            <a:spAutoFit/>
          </a:bodyPr>
          <a:lstStyle/>
          <a:p>
            <a:r>
              <a:rPr lang="en-GB" sz="1600" dirty="0" smtClean="0"/>
              <a:t>Nb. Most male servants nearly as well off, many often better off, than a fully employed building labourer</a:t>
            </a:r>
            <a:endParaRPr lang="en-GB" sz="16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179512" y="188640"/>
          <a:ext cx="5544616" cy="4248472"/>
        </p:xfrm>
        <a:graphic>
          <a:graphicData uri="http://schemas.openxmlformats.org/drawingml/2006/chart">
            <c:chart xmlns:c="http://schemas.openxmlformats.org/drawingml/2006/chart" xmlns:r="http://schemas.openxmlformats.org/officeDocument/2006/relationships" r:id="rId2"/>
          </a:graphicData>
        </a:graphic>
      </p:graphicFrame>
      <p:pic>
        <p:nvPicPr>
          <p:cNvPr id="3" name="Picture 2"/>
          <p:cNvPicPr>
            <a:picLocks noChangeAspect="1" noChangeArrowheads="1"/>
          </p:cNvPicPr>
          <p:nvPr/>
        </p:nvPicPr>
        <p:blipFill>
          <a:blip r:embed="rId3" cstate="print"/>
          <a:srcRect/>
          <a:stretch>
            <a:fillRect/>
          </a:stretch>
        </p:blipFill>
        <p:spPr bwMode="auto">
          <a:xfrm>
            <a:off x="5796136" y="692696"/>
            <a:ext cx="3833213" cy="3555226"/>
          </a:xfrm>
          <a:prstGeom prst="rect">
            <a:avLst/>
          </a:prstGeom>
          <a:noFill/>
          <a:ln w="9525">
            <a:noFill/>
            <a:miter lim="800000"/>
            <a:headEnd/>
            <a:tailEnd/>
          </a:ln>
        </p:spPr>
      </p:pic>
      <p:sp>
        <p:nvSpPr>
          <p:cNvPr id="4" name="TextBox 3"/>
          <p:cNvSpPr txBox="1"/>
          <p:nvPr/>
        </p:nvSpPr>
        <p:spPr>
          <a:xfrm>
            <a:off x="467544" y="5013176"/>
            <a:ext cx="7776864" cy="1754326"/>
          </a:xfrm>
          <a:prstGeom prst="rect">
            <a:avLst/>
          </a:prstGeom>
          <a:noFill/>
        </p:spPr>
        <p:txBody>
          <a:bodyPr wrap="square" rtlCol="0">
            <a:spAutoFit/>
          </a:bodyPr>
          <a:lstStyle/>
          <a:p>
            <a:r>
              <a:rPr lang="en-GB" dirty="0" smtClean="0"/>
              <a:t>Maximum money wages were achieved by mid to late 20s for most domestic servants...</a:t>
            </a:r>
          </a:p>
          <a:p>
            <a:endParaRPr lang="en-GB" dirty="0" smtClean="0"/>
          </a:p>
          <a:p>
            <a:r>
              <a:rPr lang="en-GB" dirty="0" smtClean="0"/>
              <a:t>Mean wage for all age groups, St Martins, 1750-60, Kent, ‘Ubiquitous but invisible’, 122. Kent’s figures are lower due to his focus on one decade only.</a:t>
            </a:r>
          </a:p>
          <a:p>
            <a:endParaRPr lang="en-GB"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260648"/>
            <a:ext cx="7920880" cy="1200329"/>
          </a:xfrm>
          <a:prstGeom prst="rect">
            <a:avLst/>
          </a:prstGeom>
          <a:noFill/>
        </p:spPr>
        <p:txBody>
          <a:bodyPr wrap="square" rtlCol="0">
            <a:spAutoFit/>
          </a:bodyPr>
          <a:lstStyle/>
          <a:p>
            <a:r>
              <a:rPr lang="en-GB" sz="2400" dirty="0" smtClean="0"/>
              <a:t>Important to compare St Martin’s wage data with comparable data... Generally suggests Snell’s West End data should command respect...</a:t>
            </a:r>
            <a:endParaRPr lang="en-GB" sz="2400" dirty="0"/>
          </a:p>
        </p:txBody>
      </p:sp>
      <p:graphicFrame>
        <p:nvGraphicFramePr>
          <p:cNvPr id="3" name="Chart 2"/>
          <p:cNvGraphicFramePr/>
          <p:nvPr/>
        </p:nvGraphicFramePr>
        <p:xfrm>
          <a:off x="1475656" y="1556792"/>
          <a:ext cx="6192688" cy="4824536"/>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1331640" y="6453336"/>
            <a:ext cx="6624736" cy="307777"/>
          </a:xfrm>
          <a:prstGeom prst="rect">
            <a:avLst/>
          </a:prstGeom>
          <a:noFill/>
        </p:spPr>
        <p:txBody>
          <a:bodyPr wrap="square" rtlCol="0">
            <a:spAutoFit/>
          </a:bodyPr>
          <a:lstStyle/>
          <a:p>
            <a:r>
              <a:rPr lang="en-GB" sz="1400" dirty="0" smtClean="0"/>
              <a:t>Source for St Clement Danes wage data: Snell, </a:t>
            </a:r>
            <a:r>
              <a:rPr lang="en-GB" sz="1400" i="1" dirty="0" smtClean="0"/>
              <a:t>Annals of the Labouring Poor</a:t>
            </a:r>
            <a:r>
              <a:rPr lang="en-GB" sz="1400" dirty="0" smtClean="0"/>
              <a:t>, 416</a:t>
            </a:r>
            <a:endParaRPr lang="en-GB" sz="1400"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260648"/>
            <a:ext cx="7200800" cy="1200329"/>
          </a:xfrm>
          <a:prstGeom prst="rect">
            <a:avLst/>
          </a:prstGeom>
          <a:noFill/>
        </p:spPr>
        <p:txBody>
          <a:bodyPr wrap="square" rtlCol="0">
            <a:spAutoFit/>
          </a:bodyPr>
          <a:lstStyle/>
          <a:p>
            <a:r>
              <a:rPr lang="en-GB" sz="2400" dirty="0" smtClean="0"/>
              <a:t>Important to compare St Martin’s wage data with comparable data... Generally suggests Snell’s West End data should command respect...</a:t>
            </a:r>
            <a:endParaRPr lang="en-GB" sz="2400" dirty="0"/>
          </a:p>
        </p:txBody>
      </p:sp>
      <p:graphicFrame>
        <p:nvGraphicFramePr>
          <p:cNvPr id="3" name="Chart 2"/>
          <p:cNvGraphicFramePr/>
          <p:nvPr/>
        </p:nvGraphicFramePr>
        <p:xfrm>
          <a:off x="1547664" y="1484784"/>
          <a:ext cx="6048375" cy="4514850"/>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1331640" y="6381328"/>
            <a:ext cx="6624736" cy="307777"/>
          </a:xfrm>
          <a:prstGeom prst="rect">
            <a:avLst/>
          </a:prstGeom>
          <a:noFill/>
        </p:spPr>
        <p:txBody>
          <a:bodyPr wrap="square" rtlCol="0">
            <a:spAutoFit/>
          </a:bodyPr>
          <a:lstStyle/>
          <a:p>
            <a:r>
              <a:rPr lang="en-GB" sz="1400" dirty="0" smtClean="0"/>
              <a:t>Source for St Clement Danes wage data: Snell, </a:t>
            </a:r>
            <a:r>
              <a:rPr lang="en-GB" sz="1400" i="1" dirty="0" smtClean="0"/>
              <a:t>Annals of the Labouring Poor</a:t>
            </a:r>
            <a:r>
              <a:rPr lang="en-GB" sz="1400" dirty="0" smtClean="0"/>
              <a:t>, 416</a:t>
            </a:r>
            <a:endParaRPr lang="en-GB" sz="1400"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55576" y="5373216"/>
            <a:ext cx="7488832" cy="1200329"/>
          </a:xfrm>
          <a:prstGeom prst="rect">
            <a:avLst/>
          </a:prstGeom>
          <a:noFill/>
        </p:spPr>
        <p:txBody>
          <a:bodyPr wrap="square" rtlCol="0">
            <a:spAutoFit/>
          </a:bodyPr>
          <a:lstStyle/>
          <a:p>
            <a:r>
              <a:rPr lang="en-GB" dirty="0" smtClean="0"/>
              <a:t>Female and male money wages from St Martin’s Settlement sample, 1724-1794 (excluding ‘outlier’ wages under £2 and over £15). </a:t>
            </a:r>
            <a:r>
              <a:rPr lang="en-GB" i="1" dirty="0" smtClean="0"/>
              <a:t>This includes each individual period of service stated by examinants</a:t>
            </a:r>
            <a:r>
              <a:rPr lang="en-GB" dirty="0" smtClean="0"/>
              <a:t>. There is more variation in the male series due </a:t>
            </a:r>
            <a:r>
              <a:rPr lang="en-GB" smtClean="0"/>
              <a:t>to its smaller </a:t>
            </a:r>
            <a:r>
              <a:rPr lang="en-GB" dirty="0" smtClean="0"/>
              <a:t>sample size.</a:t>
            </a:r>
            <a:endParaRPr lang="en-GB" i="1" dirty="0"/>
          </a:p>
        </p:txBody>
      </p:sp>
      <p:graphicFrame>
        <p:nvGraphicFramePr>
          <p:cNvPr id="4" name="Chart 3"/>
          <p:cNvGraphicFramePr/>
          <p:nvPr/>
        </p:nvGraphicFramePr>
        <p:xfrm>
          <a:off x="1403648" y="188640"/>
          <a:ext cx="6192688" cy="4933951"/>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87624" y="2708920"/>
            <a:ext cx="6696744" cy="3970318"/>
          </a:xfrm>
          <a:prstGeom prst="rect">
            <a:avLst/>
          </a:prstGeom>
          <a:noFill/>
        </p:spPr>
        <p:txBody>
          <a:bodyPr wrap="square" rtlCol="0">
            <a:spAutoFit/>
          </a:bodyPr>
          <a:lstStyle/>
          <a:p>
            <a:r>
              <a:rPr lang="en-GB" dirty="0" smtClean="0"/>
              <a:t>Servants are ubiquitous in the St Martin’s Settlement examinations. </a:t>
            </a:r>
          </a:p>
          <a:p>
            <a:endParaRPr lang="en-GB" dirty="0" smtClean="0"/>
          </a:p>
          <a:p>
            <a:r>
              <a:rPr lang="en-GB" dirty="0" smtClean="0"/>
              <a:t>Analysis is relatively complicated, since each person examined could (and did) mention more than one period of service. </a:t>
            </a:r>
          </a:p>
          <a:p>
            <a:pPr lvl="1"/>
            <a:endParaRPr lang="en-GB" dirty="0" smtClean="0"/>
          </a:p>
          <a:p>
            <a:pPr lvl="1"/>
            <a:r>
              <a:rPr lang="en-GB" dirty="0" smtClean="0"/>
              <a:t>Some examinants mentioned up to six different periods of service within one examination</a:t>
            </a:r>
          </a:p>
          <a:p>
            <a:endParaRPr lang="en-GB" dirty="0" smtClean="0"/>
          </a:p>
          <a:p>
            <a:r>
              <a:rPr lang="en-GB" dirty="0" smtClean="0"/>
              <a:t>Many examinants, however, must only have mentioned periods of service that qualified them for a settlement</a:t>
            </a:r>
          </a:p>
          <a:p>
            <a:endParaRPr lang="en-GB" dirty="0" smtClean="0"/>
          </a:p>
          <a:p>
            <a:r>
              <a:rPr lang="en-GB" dirty="0" smtClean="0"/>
              <a:t>Those who use settlement examinations should be alive to the fact that it is </a:t>
            </a:r>
            <a:r>
              <a:rPr lang="en-GB" i="1" dirty="0" smtClean="0"/>
              <a:t>very likely that shorter periods of service are undercounted</a:t>
            </a:r>
          </a:p>
          <a:p>
            <a:endParaRPr lang="en-GB" i="1" dirty="0" smtClean="0"/>
          </a:p>
        </p:txBody>
      </p:sp>
      <p:sp>
        <p:nvSpPr>
          <p:cNvPr id="3" name="TextBox 2"/>
          <p:cNvSpPr txBox="1"/>
          <p:nvPr/>
        </p:nvSpPr>
        <p:spPr>
          <a:xfrm>
            <a:off x="539552" y="1340768"/>
            <a:ext cx="7344816" cy="923330"/>
          </a:xfrm>
          <a:prstGeom prst="rect">
            <a:avLst/>
          </a:prstGeom>
          <a:noFill/>
        </p:spPr>
        <p:txBody>
          <a:bodyPr wrap="square" rtlCol="0">
            <a:spAutoFit/>
          </a:bodyPr>
          <a:lstStyle/>
          <a:p>
            <a:r>
              <a:rPr lang="en-GB" dirty="0" smtClean="0"/>
              <a:t>Service of one year with the same master conferred a settlement under legislation of 1692 (3 William &amp; Mary c. 11). This legislation remained in force throughout the eighteenth century</a:t>
            </a:r>
            <a:endParaRPr lang="en-GB" dirty="0"/>
          </a:p>
        </p:txBody>
      </p:sp>
      <p:sp>
        <p:nvSpPr>
          <p:cNvPr id="4" name="TextBox 3"/>
          <p:cNvSpPr txBox="1"/>
          <p:nvPr/>
        </p:nvSpPr>
        <p:spPr>
          <a:xfrm>
            <a:off x="251520" y="260648"/>
            <a:ext cx="7128792" cy="461665"/>
          </a:xfrm>
          <a:prstGeom prst="rect">
            <a:avLst/>
          </a:prstGeom>
          <a:noFill/>
        </p:spPr>
        <p:txBody>
          <a:bodyPr wrap="square" rtlCol="0">
            <a:spAutoFit/>
          </a:bodyPr>
          <a:lstStyle/>
          <a:p>
            <a:r>
              <a:rPr lang="en-GB" sz="2400" dirty="0" smtClean="0"/>
              <a:t>Domestic service and the law of settlement...</a:t>
            </a:r>
            <a:endParaRPr lang="en-GB" sz="24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1979712" y="476672"/>
            <a:ext cx="4648200" cy="3629025"/>
          </a:xfrm>
          <a:prstGeom prst="rect">
            <a:avLst/>
          </a:prstGeom>
          <a:noFill/>
          <a:ln w="9525">
            <a:noFill/>
            <a:miter lim="800000"/>
            <a:headEnd/>
            <a:tailEnd/>
          </a:ln>
        </p:spPr>
      </p:pic>
      <p:sp>
        <p:nvSpPr>
          <p:cNvPr id="3" name="TextBox 2"/>
          <p:cNvSpPr txBox="1"/>
          <p:nvPr/>
        </p:nvSpPr>
        <p:spPr>
          <a:xfrm>
            <a:off x="1691680" y="4509120"/>
            <a:ext cx="5760640" cy="1477328"/>
          </a:xfrm>
          <a:prstGeom prst="rect">
            <a:avLst/>
          </a:prstGeom>
          <a:noFill/>
        </p:spPr>
        <p:txBody>
          <a:bodyPr wrap="square" rtlCol="0">
            <a:spAutoFit/>
          </a:bodyPr>
          <a:lstStyle/>
          <a:p>
            <a:r>
              <a:rPr lang="en-GB" dirty="0" smtClean="0"/>
              <a:t>T able VII likewise shows the comparative wages of both male and female servants</a:t>
            </a:r>
          </a:p>
          <a:p>
            <a:r>
              <a:rPr lang="en-GB" dirty="0" smtClean="0"/>
              <a:t>St Martins, 1750-60, Kent, ‘Ubiquitous but invisible’, 124</a:t>
            </a:r>
          </a:p>
          <a:p>
            <a:endParaRPr lang="en-GB" dirty="0" smtClean="0"/>
          </a:p>
          <a:p>
            <a:endParaRPr lang="en-GB"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87624" y="5805264"/>
            <a:ext cx="7272808" cy="923330"/>
          </a:xfrm>
          <a:prstGeom prst="rect">
            <a:avLst/>
          </a:prstGeom>
          <a:noFill/>
        </p:spPr>
        <p:txBody>
          <a:bodyPr wrap="square" rtlCol="0">
            <a:spAutoFit/>
          </a:bodyPr>
          <a:lstStyle/>
          <a:p>
            <a:r>
              <a:rPr lang="en-GB" dirty="0" smtClean="0"/>
              <a:t>Comparison of average single female wages in settlement sample and Maids of all work given by J. Jean Hecht. Generally Hecht’s sample was clearly being paid premium rates.</a:t>
            </a:r>
            <a:endParaRPr lang="en-GB" dirty="0"/>
          </a:p>
        </p:txBody>
      </p:sp>
      <p:graphicFrame>
        <p:nvGraphicFramePr>
          <p:cNvPr id="4" name="Chart 3"/>
          <p:cNvGraphicFramePr/>
          <p:nvPr/>
        </p:nvGraphicFramePr>
        <p:xfrm>
          <a:off x="1475656" y="404664"/>
          <a:ext cx="6048672" cy="4827612"/>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3608" y="1700808"/>
            <a:ext cx="6192688" cy="1938992"/>
          </a:xfrm>
          <a:prstGeom prst="rect">
            <a:avLst/>
          </a:prstGeom>
          <a:noFill/>
        </p:spPr>
        <p:txBody>
          <a:bodyPr wrap="square" rtlCol="0">
            <a:spAutoFit/>
          </a:bodyPr>
          <a:lstStyle/>
          <a:p>
            <a:r>
              <a:rPr lang="en-GB" sz="2400" dirty="0" smtClean="0"/>
              <a:t>Duration of service can be calculated from settlement examinations.. </a:t>
            </a:r>
          </a:p>
          <a:p>
            <a:endParaRPr lang="en-GB" sz="2400" dirty="0" smtClean="0"/>
          </a:p>
          <a:p>
            <a:r>
              <a:rPr lang="en-GB" sz="2400" dirty="0" smtClean="0"/>
              <a:t>But these must underestimate the number of short periods of service....</a:t>
            </a:r>
            <a:endParaRPr lang="en-GB" sz="2400"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395536" y="1556792"/>
          <a:ext cx="7416826" cy="3864720"/>
        </p:xfrm>
        <a:graphic>
          <a:graphicData uri="http://schemas.openxmlformats.org/drawingml/2006/table">
            <a:tbl>
              <a:tblPr>
                <a:effectLst>
                  <a:outerShdw blurRad="63500" dist="38100" sx="102000" sy="102000" algn="ctr" rotWithShape="0">
                    <a:prstClr val="black">
                      <a:alpha val="40000"/>
                    </a:prstClr>
                  </a:outerShdw>
                </a:effectLst>
              </a:tblPr>
              <a:tblGrid>
                <a:gridCol w="934404"/>
                <a:gridCol w="1168003"/>
                <a:gridCol w="1304270"/>
                <a:gridCol w="934404"/>
                <a:gridCol w="934404"/>
                <a:gridCol w="934404"/>
                <a:gridCol w="1206937"/>
              </a:tblGrid>
              <a:tr h="361680">
                <a:tc>
                  <a:txBody>
                    <a:bodyPr/>
                    <a:lstStyle/>
                    <a:p>
                      <a:pPr algn="l" fontAlgn="b"/>
                      <a:r>
                        <a:rPr lang="en-GB" sz="2000" b="0" i="0" u="none" strike="noStrike" dirty="0" smtClean="0">
                          <a:solidFill>
                            <a:srgbClr val="000000"/>
                          </a:solidFill>
                          <a:latin typeface="Calibri"/>
                        </a:rPr>
                        <a:t>Duration in years</a:t>
                      </a:r>
                      <a:endParaRPr lang="en-GB" sz="2000" b="0" i="0" u="none" strike="noStrike" dirty="0">
                        <a:solidFill>
                          <a:srgbClr val="000000"/>
                        </a:solidFill>
                        <a:latin typeface="Calibri"/>
                      </a:endParaRP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a:solidFill>
                            <a:srgbClr val="000000"/>
                          </a:solidFill>
                          <a:latin typeface="Calibri"/>
                        </a:rPr>
                        <a:t>Females</a:t>
                      </a: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a:solidFill>
                            <a:srgbClr val="000000"/>
                          </a:solidFill>
                          <a:latin typeface="Calibri"/>
                        </a:rPr>
                        <a:t>Males</a:t>
                      </a: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a:solidFill>
                            <a:srgbClr val="000000"/>
                          </a:solidFill>
                          <a:latin typeface="Calibri"/>
                        </a:rPr>
                        <a:t>Total</a:t>
                      </a:r>
                    </a:p>
                  </a:txBody>
                  <a:tcPr marL="0" marR="0" marT="0" marB="0" anchor="b">
                    <a:lnL>
                      <a:noFill/>
                    </a:lnL>
                    <a:lnR>
                      <a:noFill/>
                    </a:lnR>
                    <a:lnT>
                      <a:noFill/>
                    </a:lnT>
                    <a:lnB>
                      <a:noFill/>
                    </a:lnB>
                    <a:solidFill>
                      <a:schemeClr val="bg1"/>
                    </a:solidFill>
                  </a:tcPr>
                </a:tc>
                <a:tc>
                  <a:txBody>
                    <a:bodyPr/>
                    <a:lstStyle/>
                    <a:p>
                      <a:pPr algn="l" fontAlgn="b"/>
                      <a:endParaRPr lang="en-GB" sz="2000" b="0" i="0" u="none" strike="noStrike">
                        <a:solidFill>
                          <a:srgbClr val="000000"/>
                        </a:solidFill>
                        <a:latin typeface="Calibri"/>
                      </a:endParaRP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a:solidFill>
                            <a:srgbClr val="000000"/>
                          </a:solidFill>
                          <a:latin typeface="Calibri"/>
                        </a:rPr>
                        <a:t>Females</a:t>
                      </a: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a:solidFill>
                            <a:srgbClr val="000000"/>
                          </a:solidFill>
                          <a:latin typeface="Calibri"/>
                        </a:rPr>
                        <a:t>Males</a:t>
                      </a:r>
                    </a:p>
                  </a:txBody>
                  <a:tcPr marL="0" marR="0" marT="0" marB="0" anchor="b">
                    <a:lnL>
                      <a:noFill/>
                    </a:lnL>
                    <a:lnR>
                      <a:noFill/>
                    </a:lnR>
                    <a:lnT>
                      <a:noFill/>
                    </a:lnT>
                    <a:lnB>
                      <a:noFill/>
                    </a:lnB>
                    <a:solidFill>
                      <a:schemeClr val="bg1"/>
                    </a:solidFill>
                  </a:tcPr>
                </a:tc>
              </a:tr>
              <a:tr h="361680">
                <a:tc>
                  <a:txBody>
                    <a:bodyPr/>
                    <a:lstStyle/>
                    <a:p>
                      <a:pPr algn="ctr" fontAlgn="b"/>
                      <a:r>
                        <a:rPr lang="en-GB" sz="2000" b="0" i="0" u="none" strike="noStrike">
                          <a:solidFill>
                            <a:srgbClr val="000000"/>
                          </a:solidFill>
                          <a:latin typeface="Calibri"/>
                        </a:rPr>
                        <a:t>1</a:t>
                      </a: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dirty="0">
                          <a:solidFill>
                            <a:srgbClr val="000000"/>
                          </a:solidFill>
                          <a:latin typeface="Calibri"/>
                        </a:rPr>
                        <a:t>1131</a:t>
                      </a: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dirty="0">
                          <a:solidFill>
                            <a:srgbClr val="000000"/>
                          </a:solidFill>
                          <a:latin typeface="Calibri"/>
                        </a:rPr>
                        <a:t>184</a:t>
                      </a: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a:solidFill>
                            <a:srgbClr val="000000"/>
                          </a:solidFill>
                          <a:latin typeface="Calibri"/>
                        </a:rPr>
                        <a:t>1315</a:t>
                      </a:r>
                    </a:p>
                  </a:txBody>
                  <a:tcPr marL="0" marR="0" marT="0" marB="0" anchor="b">
                    <a:lnL>
                      <a:noFill/>
                    </a:lnL>
                    <a:lnR>
                      <a:noFill/>
                    </a:lnR>
                    <a:lnT>
                      <a:noFill/>
                    </a:lnT>
                    <a:lnB>
                      <a:noFill/>
                    </a:lnB>
                    <a:solidFill>
                      <a:schemeClr val="bg1"/>
                    </a:solidFill>
                  </a:tcPr>
                </a:tc>
                <a:tc>
                  <a:txBody>
                    <a:bodyPr/>
                    <a:lstStyle/>
                    <a:p>
                      <a:pPr algn="ctr" fontAlgn="b"/>
                      <a:r>
                        <a:rPr lang="en-GB" sz="2000" b="1" i="0" u="none" strike="noStrike">
                          <a:solidFill>
                            <a:srgbClr val="000000"/>
                          </a:solidFill>
                          <a:latin typeface="Calibri"/>
                        </a:rPr>
                        <a:t>1</a:t>
                      </a: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a:solidFill>
                            <a:srgbClr val="000000"/>
                          </a:solidFill>
                          <a:latin typeface="Calibri"/>
                        </a:rPr>
                        <a:t>40%</a:t>
                      </a: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a:solidFill>
                            <a:srgbClr val="000000"/>
                          </a:solidFill>
                          <a:latin typeface="Calibri"/>
                        </a:rPr>
                        <a:t>31%</a:t>
                      </a:r>
                    </a:p>
                  </a:txBody>
                  <a:tcPr marL="0" marR="0" marT="0" marB="0" anchor="b">
                    <a:lnL>
                      <a:noFill/>
                    </a:lnL>
                    <a:lnR>
                      <a:noFill/>
                    </a:lnR>
                    <a:lnT>
                      <a:noFill/>
                    </a:lnT>
                    <a:lnB>
                      <a:noFill/>
                    </a:lnB>
                    <a:solidFill>
                      <a:schemeClr val="bg1"/>
                    </a:solidFill>
                  </a:tcPr>
                </a:tc>
              </a:tr>
              <a:tr h="361680">
                <a:tc>
                  <a:txBody>
                    <a:bodyPr/>
                    <a:lstStyle/>
                    <a:p>
                      <a:pPr algn="ctr" fontAlgn="b"/>
                      <a:r>
                        <a:rPr lang="en-GB" sz="2000" b="0" i="0" u="none" strike="noStrike">
                          <a:solidFill>
                            <a:srgbClr val="000000"/>
                          </a:solidFill>
                          <a:latin typeface="Calibri"/>
                        </a:rPr>
                        <a:t>2</a:t>
                      </a: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a:solidFill>
                            <a:srgbClr val="000000"/>
                          </a:solidFill>
                          <a:latin typeface="Calibri"/>
                        </a:rPr>
                        <a:t>928</a:t>
                      </a: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dirty="0">
                          <a:solidFill>
                            <a:srgbClr val="000000"/>
                          </a:solidFill>
                          <a:latin typeface="Calibri"/>
                        </a:rPr>
                        <a:t>202</a:t>
                      </a: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a:solidFill>
                            <a:srgbClr val="000000"/>
                          </a:solidFill>
                          <a:latin typeface="Calibri"/>
                        </a:rPr>
                        <a:t>1130</a:t>
                      </a:r>
                    </a:p>
                  </a:txBody>
                  <a:tcPr marL="0" marR="0" marT="0" marB="0" anchor="b">
                    <a:lnL>
                      <a:noFill/>
                    </a:lnL>
                    <a:lnR>
                      <a:noFill/>
                    </a:lnR>
                    <a:lnT>
                      <a:noFill/>
                    </a:lnT>
                    <a:lnB>
                      <a:noFill/>
                    </a:lnB>
                    <a:solidFill>
                      <a:schemeClr val="bg1"/>
                    </a:solidFill>
                  </a:tcPr>
                </a:tc>
                <a:tc>
                  <a:txBody>
                    <a:bodyPr/>
                    <a:lstStyle/>
                    <a:p>
                      <a:pPr algn="ctr" fontAlgn="b"/>
                      <a:r>
                        <a:rPr lang="en-GB" sz="2000" b="1" i="0" u="none" strike="noStrike">
                          <a:solidFill>
                            <a:srgbClr val="000000"/>
                          </a:solidFill>
                          <a:latin typeface="Calibri"/>
                        </a:rPr>
                        <a:t>2</a:t>
                      </a: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a:solidFill>
                            <a:srgbClr val="000000"/>
                          </a:solidFill>
                          <a:latin typeface="Calibri"/>
                        </a:rPr>
                        <a:t>33%</a:t>
                      </a: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a:solidFill>
                            <a:srgbClr val="000000"/>
                          </a:solidFill>
                          <a:latin typeface="Calibri"/>
                        </a:rPr>
                        <a:t>34%</a:t>
                      </a:r>
                    </a:p>
                  </a:txBody>
                  <a:tcPr marL="0" marR="0" marT="0" marB="0" anchor="b">
                    <a:lnL>
                      <a:noFill/>
                    </a:lnL>
                    <a:lnR>
                      <a:noFill/>
                    </a:lnR>
                    <a:lnT>
                      <a:noFill/>
                    </a:lnT>
                    <a:lnB>
                      <a:noFill/>
                    </a:lnB>
                    <a:solidFill>
                      <a:schemeClr val="bg1"/>
                    </a:solidFill>
                  </a:tcPr>
                </a:tc>
              </a:tr>
              <a:tr h="361680">
                <a:tc>
                  <a:txBody>
                    <a:bodyPr/>
                    <a:lstStyle/>
                    <a:p>
                      <a:pPr algn="ctr" fontAlgn="b"/>
                      <a:r>
                        <a:rPr lang="en-GB" sz="2000" b="0" i="0" u="none" strike="noStrike">
                          <a:solidFill>
                            <a:srgbClr val="000000"/>
                          </a:solidFill>
                          <a:latin typeface="Calibri"/>
                        </a:rPr>
                        <a:t>3</a:t>
                      </a: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a:solidFill>
                            <a:srgbClr val="000000"/>
                          </a:solidFill>
                          <a:latin typeface="Calibri"/>
                        </a:rPr>
                        <a:t>363</a:t>
                      </a: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dirty="0">
                          <a:solidFill>
                            <a:srgbClr val="000000"/>
                          </a:solidFill>
                          <a:latin typeface="Calibri"/>
                        </a:rPr>
                        <a:t>86</a:t>
                      </a: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dirty="0">
                          <a:solidFill>
                            <a:srgbClr val="000000"/>
                          </a:solidFill>
                          <a:latin typeface="Calibri"/>
                        </a:rPr>
                        <a:t>449</a:t>
                      </a:r>
                    </a:p>
                  </a:txBody>
                  <a:tcPr marL="0" marR="0" marT="0" marB="0" anchor="b">
                    <a:lnL>
                      <a:noFill/>
                    </a:lnL>
                    <a:lnR>
                      <a:noFill/>
                    </a:lnR>
                    <a:lnT>
                      <a:noFill/>
                    </a:lnT>
                    <a:lnB>
                      <a:noFill/>
                    </a:lnB>
                    <a:solidFill>
                      <a:schemeClr val="bg1"/>
                    </a:solidFill>
                  </a:tcPr>
                </a:tc>
                <a:tc>
                  <a:txBody>
                    <a:bodyPr/>
                    <a:lstStyle/>
                    <a:p>
                      <a:pPr algn="ctr" fontAlgn="b"/>
                      <a:r>
                        <a:rPr lang="en-GB" sz="2000" b="1" i="0" u="none" strike="noStrike">
                          <a:solidFill>
                            <a:srgbClr val="000000"/>
                          </a:solidFill>
                          <a:latin typeface="Calibri"/>
                        </a:rPr>
                        <a:t>3</a:t>
                      </a: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a:solidFill>
                            <a:srgbClr val="000000"/>
                          </a:solidFill>
                          <a:latin typeface="Calibri"/>
                        </a:rPr>
                        <a:t>13%</a:t>
                      </a: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a:solidFill>
                            <a:srgbClr val="000000"/>
                          </a:solidFill>
                          <a:latin typeface="Calibri"/>
                        </a:rPr>
                        <a:t>15%</a:t>
                      </a:r>
                    </a:p>
                  </a:txBody>
                  <a:tcPr marL="0" marR="0" marT="0" marB="0" anchor="b">
                    <a:lnL>
                      <a:noFill/>
                    </a:lnL>
                    <a:lnR>
                      <a:noFill/>
                    </a:lnR>
                    <a:lnT>
                      <a:noFill/>
                    </a:lnT>
                    <a:lnB>
                      <a:noFill/>
                    </a:lnB>
                    <a:solidFill>
                      <a:schemeClr val="bg1"/>
                    </a:solidFill>
                  </a:tcPr>
                </a:tc>
              </a:tr>
              <a:tr h="361680">
                <a:tc>
                  <a:txBody>
                    <a:bodyPr/>
                    <a:lstStyle/>
                    <a:p>
                      <a:pPr algn="ctr" fontAlgn="b"/>
                      <a:r>
                        <a:rPr lang="en-GB" sz="2000" b="0" i="0" u="none" strike="noStrike">
                          <a:solidFill>
                            <a:srgbClr val="000000"/>
                          </a:solidFill>
                          <a:latin typeface="Calibri"/>
                        </a:rPr>
                        <a:t>4</a:t>
                      </a: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a:solidFill>
                            <a:srgbClr val="000000"/>
                          </a:solidFill>
                          <a:latin typeface="Calibri"/>
                        </a:rPr>
                        <a:t>147</a:t>
                      </a: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a:solidFill>
                            <a:srgbClr val="000000"/>
                          </a:solidFill>
                          <a:latin typeface="Calibri"/>
                        </a:rPr>
                        <a:t>31</a:t>
                      </a: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dirty="0">
                          <a:solidFill>
                            <a:srgbClr val="000000"/>
                          </a:solidFill>
                          <a:latin typeface="Calibri"/>
                        </a:rPr>
                        <a:t>178</a:t>
                      </a:r>
                    </a:p>
                  </a:txBody>
                  <a:tcPr marL="0" marR="0" marT="0" marB="0" anchor="b">
                    <a:lnL>
                      <a:noFill/>
                    </a:lnL>
                    <a:lnR>
                      <a:noFill/>
                    </a:lnR>
                    <a:lnT>
                      <a:noFill/>
                    </a:lnT>
                    <a:lnB>
                      <a:noFill/>
                    </a:lnB>
                    <a:solidFill>
                      <a:schemeClr val="bg1"/>
                    </a:solidFill>
                  </a:tcPr>
                </a:tc>
                <a:tc>
                  <a:txBody>
                    <a:bodyPr/>
                    <a:lstStyle/>
                    <a:p>
                      <a:pPr algn="ctr" fontAlgn="b"/>
                      <a:r>
                        <a:rPr lang="en-GB" sz="2000" b="1" i="0" u="none" strike="noStrike">
                          <a:solidFill>
                            <a:srgbClr val="000000"/>
                          </a:solidFill>
                          <a:latin typeface="Calibri"/>
                        </a:rPr>
                        <a:t>4</a:t>
                      </a: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a:solidFill>
                            <a:srgbClr val="000000"/>
                          </a:solidFill>
                          <a:latin typeface="Calibri"/>
                        </a:rPr>
                        <a:t>5%</a:t>
                      </a: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a:solidFill>
                            <a:srgbClr val="000000"/>
                          </a:solidFill>
                          <a:latin typeface="Calibri"/>
                        </a:rPr>
                        <a:t>5%</a:t>
                      </a:r>
                    </a:p>
                  </a:txBody>
                  <a:tcPr marL="0" marR="0" marT="0" marB="0" anchor="b">
                    <a:lnL>
                      <a:noFill/>
                    </a:lnL>
                    <a:lnR>
                      <a:noFill/>
                    </a:lnR>
                    <a:lnT>
                      <a:noFill/>
                    </a:lnT>
                    <a:lnB>
                      <a:noFill/>
                    </a:lnB>
                    <a:solidFill>
                      <a:schemeClr val="bg1"/>
                    </a:solidFill>
                  </a:tcPr>
                </a:tc>
              </a:tr>
              <a:tr h="361680">
                <a:tc>
                  <a:txBody>
                    <a:bodyPr/>
                    <a:lstStyle/>
                    <a:p>
                      <a:pPr algn="ctr" fontAlgn="b"/>
                      <a:r>
                        <a:rPr lang="en-GB" sz="2000" b="0" i="0" u="none" strike="noStrike">
                          <a:solidFill>
                            <a:srgbClr val="000000"/>
                          </a:solidFill>
                          <a:latin typeface="Calibri"/>
                        </a:rPr>
                        <a:t>5</a:t>
                      </a: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a:solidFill>
                            <a:srgbClr val="000000"/>
                          </a:solidFill>
                          <a:latin typeface="Calibri"/>
                        </a:rPr>
                        <a:t>73</a:t>
                      </a: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a:solidFill>
                            <a:srgbClr val="000000"/>
                          </a:solidFill>
                          <a:latin typeface="Calibri"/>
                        </a:rPr>
                        <a:t>30</a:t>
                      </a: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a:solidFill>
                            <a:srgbClr val="000000"/>
                          </a:solidFill>
                          <a:latin typeface="Calibri"/>
                        </a:rPr>
                        <a:t>103</a:t>
                      </a:r>
                    </a:p>
                  </a:txBody>
                  <a:tcPr marL="0" marR="0" marT="0" marB="0" anchor="b">
                    <a:lnL>
                      <a:noFill/>
                    </a:lnL>
                    <a:lnR>
                      <a:noFill/>
                    </a:lnR>
                    <a:lnT>
                      <a:noFill/>
                    </a:lnT>
                    <a:lnB>
                      <a:noFill/>
                    </a:lnB>
                    <a:solidFill>
                      <a:schemeClr val="bg1"/>
                    </a:solidFill>
                  </a:tcPr>
                </a:tc>
                <a:tc>
                  <a:txBody>
                    <a:bodyPr/>
                    <a:lstStyle/>
                    <a:p>
                      <a:pPr algn="ctr" fontAlgn="b"/>
                      <a:r>
                        <a:rPr lang="en-GB" sz="2000" b="1" i="0" u="none" strike="noStrike" dirty="0">
                          <a:solidFill>
                            <a:srgbClr val="000000"/>
                          </a:solidFill>
                          <a:latin typeface="Calibri"/>
                        </a:rPr>
                        <a:t>5</a:t>
                      </a: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a:solidFill>
                            <a:srgbClr val="000000"/>
                          </a:solidFill>
                          <a:latin typeface="Calibri"/>
                        </a:rPr>
                        <a:t>3%</a:t>
                      </a: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a:solidFill>
                            <a:srgbClr val="000000"/>
                          </a:solidFill>
                          <a:latin typeface="Calibri"/>
                        </a:rPr>
                        <a:t>5%</a:t>
                      </a:r>
                    </a:p>
                  </a:txBody>
                  <a:tcPr marL="0" marR="0" marT="0" marB="0" anchor="b">
                    <a:lnL>
                      <a:noFill/>
                    </a:lnL>
                    <a:lnR>
                      <a:noFill/>
                    </a:lnR>
                    <a:lnT>
                      <a:noFill/>
                    </a:lnT>
                    <a:lnB>
                      <a:noFill/>
                    </a:lnB>
                    <a:solidFill>
                      <a:schemeClr val="bg1"/>
                    </a:solidFill>
                  </a:tcPr>
                </a:tc>
              </a:tr>
              <a:tr h="361680">
                <a:tc>
                  <a:txBody>
                    <a:bodyPr/>
                    <a:lstStyle/>
                    <a:p>
                      <a:pPr algn="ctr" fontAlgn="b"/>
                      <a:r>
                        <a:rPr lang="en-GB" sz="2000" b="0" i="0" u="none" strike="noStrike">
                          <a:solidFill>
                            <a:srgbClr val="000000"/>
                          </a:solidFill>
                          <a:latin typeface="Calibri"/>
                        </a:rPr>
                        <a:t>6</a:t>
                      </a: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a:solidFill>
                            <a:srgbClr val="000000"/>
                          </a:solidFill>
                          <a:latin typeface="Calibri"/>
                        </a:rPr>
                        <a:t>37</a:t>
                      </a: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a:solidFill>
                            <a:srgbClr val="000000"/>
                          </a:solidFill>
                          <a:latin typeface="Calibri"/>
                        </a:rPr>
                        <a:t>10</a:t>
                      </a: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a:solidFill>
                            <a:srgbClr val="000000"/>
                          </a:solidFill>
                          <a:latin typeface="Calibri"/>
                        </a:rPr>
                        <a:t>47</a:t>
                      </a:r>
                    </a:p>
                  </a:txBody>
                  <a:tcPr marL="0" marR="0" marT="0" marB="0" anchor="b">
                    <a:lnL>
                      <a:noFill/>
                    </a:lnL>
                    <a:lnR>
                      <a:noFill/>
                    </a:lnR>
                    <a:lnT>
                      <a:noFill/>
                    </a:lnT>
                    <a:lnB>
                      <a:noFill/>
                    </a:lnB>
                    <a:solidFill>
                      <a:schemeClr val="bg1"/>
                    </a:solidFill>
                  </a:tcPr>
                </a:tc>
                <a:tc>
                  <a:txBody>
                    <a:bodyPr/>
                    <a:lstStyle/>
                    <a:p>
                      <a:pPr algn="ctr" fontAlgn="b"/>
                      <a:r>
                        <a:rPr lang="en-GB" sz="2000" b="1" i="0" u="none" strike="noStrike" dirty="0">
                          <a:solidFill>
                            <a:srgbClr val="000000"/>
                          </a:solidFill>
                          <a:latin typeface="Calibri"/>
                        </a:rPr>
                        <a:t>6</a:t>
                      </a: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dirty="0">
                          <a:solidFill>
                            <a:srgbClr val="000000"/>
                          </a:solidFill>
                          <a:latin typeface="Calibri"/>
                        </a:rPr>
                        <a:t>1%</a:t>
                      </a: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a:solidFill>
                            <a:srgbClr val="000000"/>
                          </a:solidFill>
                          <a:latin typeface="Calibri"/>
                        </a:rPr>
                        <a:t>2%</a:t>
                      </a:r>
                    </a:p>
                  </a:txBody>
                  <a:tcPr marL="0" marR="0" marT="0" marB="0" anchor="b">
                    <a:lnL>
                      <a:noFill/>
                    </a:lnL>
                    <a:lnR>
                      <a:noFill/>
                    </a:lnR>
                    <a:lnT>
                      <a:noFill/>
                    </a:lnT>
                    <a:lnB>
                      <a:noFill/>
                    </a:lnB>
                    <a:solidFill>
                      <a:schemeClr val="bg1"/>
                    </a:solidFill>
                  </a:tcPr>
                </a:tc>
              </a:tr>
              <a:tr h="361680">
                <a:tc>
                  <a:txBody>
                    <a:bodyPr/>
                    <a:lstStyle/>
                    <a:p>
                      <a:pPr algn="ctr" fontAlgn="b"/>
                      <a:r>
                        <a:rPr lang="en-GB" sz="2000" b="0" i="0" u="none" strike="noStrike">
                          <a:solidFill>
                            <a:srgbClr val="000000"/>
                          </a:solidFill>
                          <a:latin typeface="Calibri"/>
                        </a:rPr>
                        <a:t>7</a:t>
                      </a: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a:solidFill>
                            <a:srgbClr val="000000"/>
                          </a:solidFill>
                          <a:latin typeface="Calibri"/>
                        </a:rPr>
                        <a:t>36</a:t>
                      </a: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a:solidFill>
                            <a:srgbClr val="000000"/>
                          </a:solidFill>
                          <a:latin typeface="Calibri"/>
                        </a:rPr>
                        <a:t>23</a:t>
                      </a: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a:solidFill>
                            <a:srgbClr val="000000"/>
                          </a:solidFill>
                          <a:latin typeface="Calibri"/>
                        </a:rPr>
                        <a:t>59</a:t>
                      </a:r>
                    </a:p>
                  </a:txBody>
                  <a:tcPr marL="0" marR="0" marT="0" marB="0" anchor="b">
                    <a:lnL>
                      <a:noFill/>
                    </a:lnL>
                    <a:lnR>
                      <a:noFill/>
                    </a:lnR>
                    <a:lnT>
                      <a:noFill/>
                    </a:lnT>
                    <a:lnB>
                      <a:noFill/>
                    </a:lnB>
                    <a:solidFill>
                      <a:schemeClr val="bg1"/>
                    </a:solidFill>
                  </a:tcPr>
                </a:tc>
                <a:tc>
                  <a:txBody>
                    <a:bodyPr/>
                    <a:lstStyle/>
                    <a:p>
                      <a:pPr algn="ctr" fontAlgn="b"/>
                      <a:r>
                        <a:rPr lang="en-GB" sz="2000" b="1" i="0" u="none" strike="noStrike">
                          <a:solidFill>
                            <a:srgbClr val="000000"/>
                          </a:solidFill>
                          <a:latin typeface="Calibri"/>
                        </a:rPr>
                        <a:t>7</a:t>
                      </a: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dirty="0">
                          <a:solidFill>
                            <a:srgbClr val="000000"/>
                          </a:solidFill>
                          <a:latin typeface="Calibri"/>
                        </a:rPr>
                        <a:t>1%</a:t>
                      </a: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dirty="0">
                          <a:solidFill>
                            <a:srgbClr val="000000"/>
                          </a:solidFill>
                          <a:latin typeface="Calibri"/>
                        </a:rPr>
                        <a:t>4%</a:t>
                      </a:r>
                    </a:p>
                  </a:txBody>
                  <a:tcPr marL="0" marR="0" marT="0" marB="0" anchor="b">
                    <a:lnL>
                      <a:noFill/>
                    </a:lnL>
                    <a:lnR>
                      <a:noFill/>
                    </a:lnR>
                    <a:lnT>
                      <a:noFill/>
                    </a:lnT>
                    <a:lnB>
                      <a:noFill/>
                    </a:lnB>
                    <a:solidFill>
                      <a:schemeClr val="bg1"/>
                    </a:solidFill>
                  </a:tcPr>
                </a:tc>
              </a:tr>
              <a:tr h="361680">
                <a:tc>
                  <a:txBody>
                    <a:bodyPr/>
                    <a:lstStyle/>
                    <a:p>
                      <a:pPr algn="ctr" fontAlgn="b"/>
                      <a:r>
                        <a:rPr lang="en-GB" sz="2000" b="0" i="0" u="none" strike="noStrike">
                          <a:solidFill>
                            <a:srgbClr val="000000"/>
                          </a:solidFill>
                          <a:latin typeface="Calibri"/>
                        </a:rPr>
                        <a:t>8+</a:t>
                      </a: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a:solidFill>
                            <a:srgbClr val="000000"/>
                          </a:solidFill>
                          <a:latin typeface="Calibri"/>
                        </a:rPr>
                        <a:t>79</a:t>
                      </a: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a:solidFill>
                            <a:srgbClr val="000000"/>
                          </a:solidFill>
                          <a:latin typeface="Calibri"/>
                        </a:rPr>
                        <a:t>21</a:t>
                      </a: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a:solidFill>
                            <a:srgbClr val="000000"/>
                          </a:solidFill>
                          <a:latin typeface="Calibri"/>
                        </a:rPr>
                        <a:t>100</a:t>
                      </a:r>
                    </a:p>
                  </a:txBody>
                  <a:tcPr marL="0" marR="0" marT="0" marB="0" anchor="b">
                    <a:lnL>
                      <a:noFill/>
                    </a:lnL>
                    <a:lnR>
                      <a:noFill/>
                    </a:lnR>
                    <a:lnT>
                      <a:noFill/>
                    </a:lnT>
                    <a:lnB>
                      <a:noFill/>
                    </a:lnB>
                    <a:solidFill>
                      <a:schemeClr val="bg1"/>
                    </a:solidFill>
                  </a:tcPr>
                </a:tc>
                <a:tc>
                  <a:txBody>
                    <a:bodyPr/>
                    <a:lstStyle/>
                    <a:p>
                      <a:pPr algn="ctr" fontAlgn="b"/>
                      <a:r>
                        <a:rPr lang="en-GB" sz="2000" b="1" i="0" u="none" strike="noStrike">
                          <a:solidFill>
                            <a:srgbClr val="000000"/>
                          </a:solidFill>
                          <a:latin typeface="Calibri"/>
                        </a:rPr>
                        <a:t>8+</a:t>
                      </a: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a:solidFill>
                            <a:srgbClr val="000000"/>
                          </a:solidFill>
                          <a:latin typeface="Calibri"/>
                        </a:rPr>
                        <a:t>3%</a:t>
                      </a:r>
                    </a:p>
                  </a:txBody>
                  <a:tcPr marL="0" marR="0" marT="0" marB="0" anchor="b">
                    <a:lnL>
                      <a:noFill/>
                    </a:lnL>
                    <a:lnR>
                      <a:noFill/>
                    </a:lnR>
                    <a:lnT>
                      <a:noFill/>
                    </a:lnT>
                    <a:lnB>
                      <a:noFill/>
                    </a:lnB>
                    <a:solidFill>
                      <a:schemeClr val="bg1"/>
                    </a:solidFill>
                  </a:tcPr>
                </a:tc>
                <a:tc>
                  <a:txBody>
                    <a:bodyPr/>
                    <a:lstStyle/>
                    <a:p>
                      <a:pPr algn="ctr" fontAlgn="b"/>
                      <a:r>
                        <a:rPr lang="en-GB" sz="2000" b="0" i="0" u="none" strike="noStrike" dirty="0">
                          <a:solidFill>
                            <a:srgbClr val="000000"/>
                          </a:solidFill>
                          <a:latin typeface="Calibri"/>
                        </a:rPr>
                        <a:t>4%</a:t>
                      </a:r>
                    </a:p>
                  </a:txBody>
                  <a:tcPr marL="0" marR="0" marT="0" marB="0" anchor="b">
                    <a:lnL>
                      <a:noFill/>
                    </a:lnL>
                    <a:lnR>
                      <a:noFill/>
                    </a:lnR>
                    <a:lnT>
                      <a:noFill/>
                    </a:lnT>
                    <a:lnB>
                      <a:noFill/>
                    </a:lnB>
                    <a:solidFill>
                      <a:schemeClr val="bg1"/>
                    </a:solidFill>
                  </a:tcPr>
                </a:tc>
              </a:tr>
              <a:tr h="361680">
                <a:tc>
                  <a:txBody>
                    <a:bodyPr/>
                    <a:lstStyle/>
                    <a:p>
                      <a:pPr algn="l" fontAlgn="b"/>
                      <a:endParaRPr lang="en-GB" sz="2000" b="1" i="0" u="none" strike="noStrike" dirty="0">
                        <a:solidFill>
                          <a:srgbClr val="000000"/>
                        </a:solidFill>
                        <a:latin typeface="Calibri"/>
                      </a:endParaRPr>
                    </a:p>
                  </a:txBody>
                  <a:tcPr marL="0" marR="0" marT="0" marB="0" anchor="b">
                    <a:lnL>
                      <a:noFill/>
                    </a:lnL>
                    <a:lnR>
                      <a:noFill/>
                    </a:lnR>
                    <a:lnT>
                      <a:noFill/>
                    </a:lnT>
                    <a:lnB>
                      <a:noFill/>
                    </a:lnB>
                    <a:solidFill>
                      <a:schemeClr val="bg1"/>
                    </a:solidFill>
                  </a:tcPr>
                </a:tc>
                <a:tc>
                  <a:txBody>
                    <a:bodyPr/>
                    <a:lstStyle/>
                    <a:p>
                      <a:pPr algn="ctr" fontAlgn="b"/>
                      <a:r>
                        <a:rPr lang="en-GB" sz="2000" b="1" i="0" u="none" strike="noStrike" dirty="0">
                          <a:solidFill>
                            <a:srgbClr val="000000"/>
                          </a:solidFill>
                          <a:latin typeface="Calibri"/>
                        </a:rPr>
                        <a:t>2794</a:t>
                      </a:r>
                    </a:p>
                  </a:txBody>
                  <a:tcPr marL="0" marR="0" marT="0" marB="0" anchor="b">
                    <a:lnL>
                      <a:noFill/>
                    </a:lnL>
                    <a:lnR>
                      <a:noFill/>
                    </a:lnR>
                    <a:lnT>
                      <a:noFill/>
                    </a:lnT>
                    <a:lnB>
                      <a:noFill/>
                    </a:lnB>
                    <a:solidFill>
                      <a:schemeClr val="bg1"/>
                    </a:solidFill>
                  </a:tcPr>
                </a:tc>
                <a:tc>
                  <a:txBody>
                    <a:bodyPr/>
                    <a:lstStyle/>
                    <a:p>
                      <a:pPr algn="ctr" fontAlgn="b"/>
                      <a:r>
                        <a:rPr lang="en-GB" sz="2000" b="1" i="0" u="none" strike="noStrike" dirty="0">
                          <a:solidFill>
                            <a:srgbClr val="000000"/>
                          </a:solidFill>
                          <a:latin typeface="Calibri"/>
                        </a:rPr>
                        <a:t>587</a:t>
                      </a:r>
                    </a:p>
                  </a:txBody>
                  <a:tcPr marL="0" marR="0" marT="0" marB="0" anchor="b">
                    <a:lnL>
                      <a:noFill/>
                    </a:lnL>
                    <a:lnR>
                      <a:noFill/>
                    </a:lnR>
                    <a:lnT>
                      <a:noFill/>
                    </a:lnT>
                    <a:lnB>
                      <a:noFill/>
                    </a:lnB>
                    <a:solidFill>
                      <a:schemeClr val="bg1"/>
                    </a:solidFill>
                  </a:tcPr>
                </a:tc>
                <a:tc>
                  <a:txBody>
                    <a:bodyPr/>
                    <a:lstStyle/>
                    <a:p>
                      <a:pPr algn="ctr" fontAlgn="b"/>
                      <a:r>
                        <a:rPr lang="en-GB" sz="2000" b="1" i="0" u="none" strike="noStrike" dirty="0">
                          <a:solidFill>
                            <a:srgbClr val="000000"/>
                          </a:solidFill>
                          <a:latin typeface="Calibri"/>
                        </a:rPr>
                        <a:t>3381</a:t>
                      </a:r>
                    </a:p>
                  </a:txBody>
                  <a:tcPr marL="0" marR="0" marT="0" marB="0" anchor="b">
                    <a:lnL>
                      <a:noFill/>
                    </a:lnL>
                    <a:lnR>
                      <a:noFill/>
                    </a:lnR>
                    <a:lnT>
                      <a:noFill/>
                    </a:lnT>
                    <a:lnB>
                      <a:noFill/>
                    </a:lnB>
                    <a:solidFill>
                      <a:schemeClr val="bg1"/>
                    </a:solidFill>
                  </a:tcPr>
                </a:tc>
                <a:tc>
                  <a:txBody>
                    <a:bodyPr/>
                    <a:lstStyle/>
                    <a:p>
                      <a:pPr algn="l" fontAlgn="b"/>
                      <a:endParaRPr lang="en-GB" sz="2000" b="1" i="0" u="none" strike="noStrike" dirty="0">
                        <a:solidFill>
                          <a:srgbClr val="000000"/>
                        </a:solidFill>
                        <a:latin typeface="Calibri"/>
                      </a:endParaRPr>
                    </a:p>
                  </a:txBody>
                  <a:tcPr marL="0" marR="0" marT="0" marB="0" anchor="b">
                    <a:lnL>
                      <a:noFill/>
                    </a:lnL>
                    <a:lnR>
                      <a:noFill/>
                    </a:lnR>
                    <a:lnT>
                      <a:noFill/>
                    </a:lnT>
                    <a:lnB>
                      <a:noFill/>
                    </a:lnB>
                    <a:solidFill>
                      <a:schemeClr val="bg1"/>
                    </a:solidFill>
                  </a:tcPr>
                </a:tc>
                <a:tc>
                  <a:txBody>
                    <a:bodyPr/>
                    <a:lstStyle/>
                    <a:p>
                      <a:pPr algn="ctr" fontAlgn="b"/>
                      <a:r>
                        <a:rPr lang="en-GB" sz="2000" b="1" i="0" u="none" strike="noStrike" dirty="0">
                          <a:solidFill>
                            <a:srgbClr val="000000"/>
                          </a:solidFill>
                          <a:latin typeface="Calibri"/>
                        </a:rPr>
                        <a:t>100%</a:t>
                      </a:r>
                    </a:p>
                  </a:txBody>
                  <a:tcPr marL="0" marR="0" marT="0" marB="0" anchor="b">
                    <a:lnL>
                      <a:noFill/>
                    </a:lnL>
                    <a:lnR>
                      <a:noFill/>
                    </a:lnR>
                    <a:lnT>
                      <a:noFill/>
                    </a:lnT>
                    <a:lnB>
                      <a:noFill/>
                    </a:lnB>
                    <a:solidFill>
                      <a:schemeClr val="bg1"/>
                    </a:solidFill>
                  </a:tcPr>
                </a:tc>
                <a:tc>
                  <a:txBody>
                    <a:bodyPr/>
                    <a:lstStyle/>
                    <a:p>
                      <a:pPr algn="ctr" fontAlgn="b"/>
                      <a:r>
                        <a:rPr lang="en-GB" sz="2000" b="1" i="0" u="none" strike="noStrike" dirty="0">
                          <a:solidFill>
                            <a:srgbClr val="000000"/>
                          </a:solidFill>
                          <a:latin typeface="Calibri"/>
                        </a:rPr>
                        <a:t>100%</a:t>
                      </a:r>
                    </a:p>
                  </a:txBody>
                  <a:tcPr marL="0" marR="0" marT="0" marB="0" anchor="b">
                    <a:lnL>
                      <a:noFill/>
                    </a:lnL>
                    <a:lnR>
                      <a:noFill/>
                    </a:lnR>
                    <a:lnT>
                      <a:noFill/>
                    </a:lnT>
                    <a:lnB>
                      <a:noFill/>
                    </a:lnB>
                    <a:solidFill>
                      <a:schemeClr val="bg1"/>
                    </a:solidFill>
                  </a:tcPr>
                </a:tc>
              </a:tr>
            </a:tbl>
          </a:graphicData>
        </a:graphic>
      </p:graphicFrame>
      <p:sp>
        <p:nvSpPr>
          <p:cNvPr id="3" name="TextBox 2"/>
          <p:cNvSpPr txBox="1"/>
          <p:nvPr/>
        </p:nvSpPr>
        <p:spPr>
          <a:xfrm>
            <a:off x="539552" y="116632"/>
            <a:ext cx="7344816" cy="1200329"/>
          </a:xfrm>
          <a:prstGeom prst="rect">
            <a:avLst/>
          </a:prstGeom>
          <a:noFill/>
        </p:spPr>
        <p:txBody>
          <a:bodyPr wrap="square" rtlCol="0">
            <a:spAutoFit/>
          </a:bodyPr>
          <a:lstStyle/>
          <a:p>
            <a:r>
              <a:rPr lang="en-GB" dirty="0" smtClean="0"/>
              <a:t>Settlement  information suggests the relative transience of service, and that  as others have suggested, male servants tended to stay with employers longer than females. </a:t>
            </a:r>
            <a:r>
              <a:rPr lang="en-GB" i="1" dirty="0" smtClean="0"/>
              <a:t>Note these figures include all periods of service mentioned by each examinant</a:t>
            </a:r>
            <a:r>
              <a:rPr lang="en-GB" dirty="0" smtClean="0"/>
              <a:t>.</a:t>
            </a:r>
            <a:endParaRPr lang="en-GB" dirty="0"/>
          </a:p>
        </p:txBody>
      </p:sp>
      <p:sp>
        <p:nvSpPr>
          <p:cNvPr id="4" name="TextBox 3"/>
          <p:cNvSpPr txBox="1"/>
          <p:nvPr/>
        </p:nvSpPr>
        <p:spPr>
          <a:xfrm>
            <a:off x="755576" y="5805264"/>
            <a:ext cx="7344816" cy="923330"/>
          </a:xfrm>
          <a:prstGeom prst="rect">
            <a:avLst/>
          </a:prstGeom>
          <a:solidFill>
            <a:schemeClr val="bg1"/>
          </a:solidFill>
          <a:ln>
            <a:solidFill>
              <a:schemeClr val="tx1"/>
            </a:solidFill>
          </a:ln>
          <a:effectLst>
            <a:outerShdw blurRad="50800" dist="76200" dir="2700000" algn="tl" rotWithShape="0">
              <a:prstClr val="black">
                <a:alpha val="40000"/>
              </a:prstClr>
            </a:outerShdw>
          </a:effectLst>
        </p:spPr>
        <p:txBody>
          <a:bodyPr wrap="square" rtlCol="0">
            <a:spAutoFit/>
          </a:bodyPr>
          <a:lstStyle/>
          <a:p>
            <a:r>
              <a:rPr lang="en-GB" dirty="0" smtClean="0"/>
              <a:t>Average duration:</a:t>
            </a:r>
          </a:p>
          <a:p>
            <a:pPr lvl="8"/>
            <a:r>
              <a:rPr lang="en-GB" dirty="0" smtClean="0"/>
              <a:t>Females:  2.2 </a:t>
            </a:r>
          </a:p>
          <a:p>
            <a:pPr lvl="8"/>
            <a:r>
              <a:rPr lang="en-GB" dirty="0" smtClean="0"/>
              <a:t>Males:      2.7 </a:t>
            </a:r>
            <a:endParaRPr lang="en-GB"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2123728" y="548680"/>
            <a:ext cx="4695825" cy="3905250"/>
          </a:xfrm>
          <a:prstGeom prst="rect">
            <a:avLst/>
          </a:prstGeom>
          <a:noFill/>
          <a:ln w="9525">
            <a:noFill/>
            <a:miter lim="800000"/>
            <a:headEnd/>
            <a:tailEnd/>
          </a:ln>
        </p:spPr>
      </p:pic>
      <p:sp>
        <p:nvSpPr>
          <p:cNvPr id="3" name="TextBox 2"/>
          <p:cNvSpPr txBox="1"/>
          <p:nvPr/>
        </p:nvSpPr>
        <p:spPr>
          <a:xfrm>
            <a:off x="1331640" y="4941168"/>
            <a:ext cx="6768752" cy="646331"/>
          </a:xfrm>
          <a:prstGeom prst="rect">
            <a:avLst/>
          </a:prstGeom>
          <a:noFill/>
        </p:spPr>
        <p:txBody>
          <a:bodyPr wrap="square" rtlCol="0">
            <a:spAutoFit/>
          </a:bodyPr>
          <a:lstStyle/>
          <a:p>
            <a:r>
              <a:rPr lang="en-GB" dirty="0" smtClean="0"/>
              <a:t>Table V contrasts the number of years that servants in husbandry and female domestic servants in London remained with an employer, 121</a:t>
            </a:r>
            <a:endParaRPr lang="en-GB"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59632" y="2636912"/>
            <a:ext cx="6120680" cy="523220"/>
          </a:xfrm>
          <a:prstGeom prst="rect">
            <a:avLst/>
          </a:prstGeom>
          <a:noFill/>
        </p:spPr>
        <p:txBody>
          <a:bodyPr wrap="square" rtlCol="0">
            <a:spAutoFit/>
          </a:bodyPr>
          <a:lstStyle/>
          <a:p>
            <a:r>
              <a:rPr lang="en-GB" sz="2800" dirty="0" smtClean="0"/>
              <a:t>Marital status and female examinants</a:t>
            </a:r>
            <a:endParaRPr lang="en-GB" sz="2800"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1331640" y="620688"/>
          <a:ext cx="6372225" cy="4791075"/>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611560" y="5733256"/>
            <a:ext cx="7632848" cy="923330"/>
          </a:xfrm>
          <a:prstGeom prst="rect">
            <a:avLst/>
          </a:prstGeom>
          <a:noFill/>
        </p:spPr>
        <p:txBody>
          <a:bodyPr wrap="square" rtlCol="0">
            <a:spAutoFit/>
          </a:bodyPr>
          <a:lstStyle/>
          <a:p>
            <a:r>
              <a:rPr lang="en-GB" dirty="0" smtClean="0"/>
              <a:t>% single females by age examined in St Martin’s Sample, 1725-1794. Older respondents might have been more inclined to ‘forget’ past marriages. Some marriages were discounted by respondents due to doubts over their legality...</a:t>
            </a:r>
            <a:endParaRPr lang="en-GB"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0"/>
            <a:ext cx="7848872" cy="6555641"/>
          </a:xfrm>
          <a:prstGeom prst="rect">
            <a:avLst/>
          </a:prstGeom>
          <a:noFill/>
        </p:spPr>
        <p:txBody>
          <a:bodyPr wrap="square" rtlCol="0">
            <a:spAutoFit/>
          </a:bodyPr>
          <a:lstStyle/>
          <a:p>
            <a:r>
              <a:rPr lang="en-GB" sz="2800" dirty="0" smtClean="0"/>
              <a:t>Conclusion: </a:t>
            </a:r>
          </a:p>
          <a:p>
            <a:endParaRPr lang="en-GB" sz="2800" dirty="0" smtClean="0"/>
          </a:p>
          <a:p>
            <a:r>
              <a:rPr lang="en-GB" sz="2800" dirty="0" smtClean="0"/>
              <a:t>Most of the structural features of domestic service in the West End accords with the work of Snell, Meldrum, Kent et al</a:t>
            </a:r>
          </a:p>
          <a:p>
            <a:endParaRPr lang="en-GB" sz="2800" dirty="0" smtClean="0"/>
          </a:p>
          <a:p>
            <a:r>
              <a:rPr lang="en-GB" sz="2800" dirty="0" smtClean="0"/>
              <a:t>What is new?</a:t>
            </a:r>
          </a:p>
          <a:p>
            <a:endParaRPr lang="en-GB" sz="2800" dirty="0" smtClean="0"/>
          </a:p>
          <a:p>
            <a:pPr lvl="1"/>
            <a:r>
              <a:rPr lang="en-GB" sz="2800" dirty="0" smtClean="0"/>
              <a:t>Variations in the supply of servants</a:t>
            </a:r>
          </a:p>
          <a:p>
            <a:pPr lvl="1"/>
            <a:endParaRPr lang="en-GB" sz="2800" dirty="0" smtClean="0"/>
          </a:p>
          <a:p>
            <a:pPr lvl="1"/>
            <a:r>
              <a:rPr lang="en-GB" sz="2800" dirty="0" smtClean="0"/>
              <a:t>Changes in levels of wages clearer</a:t>
            </a:r>
          </a:p>
          <a:p>
            <a:pPr lvl="1"/>
            <a:endParaRPr lang="en-GB" sz="2800" dirty="0" smtClean="0"/>
          </a:p>
          <a:p>
            <a:pPr lvl="1"/>
            <a:r>
              <a:rPr lang="en-GB" sz="2800" dirty="0" smtClean="0"/>
              <a:t>Role played in local poor relief</a:t>
            </a:r>
          </a:p>
          <a:p>
            <a:pPr lvl="1"/>
            <a:endParaRPr lang="en-GB" sz="2800" dirty="0" smtClean="0"/>
          </a:p>
          <a:p>
            <a:pPr lvl="1"/>
            <a:r>
              <a:rPr lang="en-GB" sz="2800" dirty="0" smtClean="0"/>
              <a:t>Distinctiveness of West End experience</a:t>
            </a:r>
            <a:endParaRPr lang="en-GB" sz="2800"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1720" y="1988840"/>
            <a:ext cx="4104456" cy="1143000"/>
          </a:xfrm>
        </p:spPr>
        <p:txBody>
          <a:bodyPr/>
          <a:lstStyle/>
          <a:p>
            <a:r>
              <a:rPr lang="en-GB" dirty="0" smtClean="0"/>
              <a:t>Appendices</a:t>
            </a:r>
            <a:endParaRPr lang="en-GB"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9632" y="908720"/>
            <a:ext cx="6336704" cy="5355312"/>
          </a:xfrm>
          <a:prstGeom prst="rect">
            <a:avLst/>
          </a:prstGeom>
          <a:solidFill>
            <a:schemeClr val="bg1"/>
          </a:solidFill>
          <a:ln>
            <a:solidFill>
              <a:schemeClr val="tx1"/>
            </a:solidFill>
          </a:ln>
          <a:effectLst>
            <a:outerShdw blurRad="50800" dist="76200" dir="2700000" algn="tl" rotWithShape="0">
              <a:prstClr val="black">
                <a:alpha val="40000"/>
              </a:prstClr>
            </a:outerShdw>
          </a:effectLst>
        </p:spPr>
        <p:txBody>
          <a:bodyPr wrap="square" rtlCol="0">
            <a:spAutoFit/>
          </a:bodyPr>
          <a:lstStyle/>
          <a:p>
            <a:r>
              <a:rPr lang="en-GB" dirty="0" smtClean="0"/>
              <a:t>Ann Wilson aged about 29 years Lodging at one Mrs. Jones in Cross Lane </a:t>
            </a:r>
            <a:r>
              <a:rPr lang="en-GB" dirty="0" err="1" smtClean="0"/>
              <a:t>Saith</a:t>
            </a:r>
            <a:r>
              <a:rPr lang="en-GB" dirty="0" smtClean="0"/>
              <a:t> she was never married that she was bound an Apprentice to one Mrs. </a:t>
            </a:r>
            <a:r>
              <a:rPr lang="en-GB" dirty="0" err="1" smtClean="0"/>
              <a:t>Tivy</a:t>
            </a:r>
            <a:r>
              <a:rPr lang="en-GB" dirty="0" smtClean="0"/>
              <a:t> a Milliner next ye Vine Tavern in Long Acre and served her the whole time and as a yearly hired </a:t>
            </a:r>
            <a:r>
              <a:rPr lang="en-GB" dirty="0" err="1" smtClean="0"/>
              <a:t>Servt</a:t>
            </a:r>
            <a:r>
              <a:rPr lang="en-GB" dirty="0" smtClean="0"/>
              <a:t>. for two years afterwards had £5 p. ann. Wages Diet &amp; Lodging, left the same about fourteen years </a:t>
            </a:r>
            <a:r>
              <a:rPr lang="en-GB" dirty="0" err="1" smtClean="0"/>
              <a:t>agoe</a:t>
            </a:r>
            <a:r>
              <a:rPr lang="en-GB" dirty="0" smtClean="0"/>
              <a:t> and [since] was a yearly hired Servant to one --- Stern Esq. In Bond Street about a year and three months, had £4 p. ann. Wages Diet &amp; Lodging and since was a yearly  hired Servant to --- Loftus Esq. Who lived in </a:t>
            </a:r>
            <a:r>
              <a:rPr lang="en-GB" dirty="0" err="1" smtClean="0"/>
              <a:t>Liecester</a:t>
            </a:r>
            <a:r>
              <a:rPr lang="en-GB" dirty="0" smtClean="0"/>
              <a:t> </a:t>
            </a:r>
            <a:r>
              <a:rPr lang="en-GB" dirty="0" err="1" smtClean="0"/>
              <a:t>ffields</a:t>
            </a:r>
            <a:r>
              <a:rPr lang="en-GB" dirty="0" smtClean="0"/>
              <a:t> against the Hoop Tavern in this Parish about a year, had £4 p. ann. Wages Diet &amp; Lodging &amp; since was a yearly hired Servant to one Mr. Hart a Printer the corner of St. Martin's Street in this Parish a year &amp; two months, had £5 p. ann. Wages Diet &amp; Lodging, left the same about nine years </a:t>
            </a:r>
            <a:r>
              <a:rPr lang="en-GB" dirty="0" err="1" smtClean="0"/>
              <a:t>agoe</a:t>
            </a:r>
            <a:r>
              <a:rPr lang="en-GB" dirty="0" smtClean="0"/>
              <a:t>, and never lived a year together nor above six months in any Service since never kept house Rented £10 p. ann. or paid any Parochial Taxes [20/07/1725]</a:t>
            </a:r>
          </a:p>
          <a:p>
            <a:endParaRPr lang="en-GB" dirty="0" smtClean="0"/>
          </a:p>
          <a:p>
            <a:r>
              <a:rPr lang="en-GB" dirty="0" smtClean="0"/>
              <a:t>COWAC F5018/522</a:t>
            </a:r>
            <a:endParaRPr lang="en-GB"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332656"/>
            <a:ext cx="8568952" cy="6063198"/>
          </a:xfrm>
          <a:prstGeom prst="rect">
            <a:avLst/>
          </a:prstGeom>
          <a:noFill/>
        </p:spPr>
        <p:txBody>
          <a:bodyPr wrap="square" rtlCol="0">
            <a:spAutoFit/>
          </a:bodyPr>
          <a:lstStyle/>
          <a:p>
            <a:r>
              <a:rPr lang="en-GB" sz="2800" dirty="0" smtClean="0"/>
              <a:t>Some key points about London Domestic service</a:t>
            </a:r>
          </a:p>
          <a:p>
            <a:pPr lvl="1"/>
            <a:endParaRPr lang="en-GB" dirty="0" smtClean="0"/>
          </a:p>
          <a:p>
            <a:pPr lvl="1"/>
            <a:r>
              <a:rPr lang="en-GB" dirty="0" smtClean="0"/>
              <a:t>Between 1660 and 1750 there were about four females to every male domestic servant (i.e. In the live population the sex ratio was 25)</a:t>
            </a:r>
          </a:p>
          <a:p>
            <a:pPr lvl="1"/>
            <a:endParaRPr lang="en-GB" dirty="0" smtClean="0"/>
          </a:p>
          <a:p>
            <a:pPr lvl="1"/>
            <a:r>
              <a:rPr lang="en-GB" dirty="0" smtClean="0"/>
              <a:t>The proportion of domestic servants that were female declined as the number of staff in a household increased</a:t>
            </a:r>
          </a:p>
          <a:p>
            <a:pPr lvl="1"/>
            <a:endParaRPr lang="en-GB" dirty="0" smtClean="0"/>
          </a:p>
          <a:p>
            <a:pPr lvl="1"/>
            <a:r>
              <a:rPr lang="en-GB" dirty="0" smtClean="0"/>
              <a:t>For those households keeping 1-3 servants, typically 84-90% were female</a:t>
            </a:r>
          </a:p>
          <a:p>
            <a:pPr lvl="1"/>
            <a:endParaRPr lang="en-GB" dirty="0" smtClean="0"/>
          </a:p>
          <a:p>
            <a:pPr lvl="1"/>
            <a:r>
              <a:rPr lang="en-GB" dirty="0" smtClean="0"/>
              <a:t>Male servants were associated with high-status households keeping large numbers of servants</a:t>
            </a:r>
          </a:p>
          <a:p>
            <a:pPr lvl="1"/>
            <a:endParaRPr lang="en-GB" dirty="0" smtClean="0"/>
          </a:p>
          <a:p>
            <a:pPr lvl="1"/>
            <a:r>
              <a:rPr lang="en-GB" dirty="0" smtClean="0"/>
              <a:t>Many counts and taxes do not distinguish between male apprentices and servants</a:t>
            </a:r>
          </a:p>
          <a:p>
            <a:pPr lvl="1"/>
            <a:endParaRPr lang="en-GB" dirty="0" smtClean="0"/>
          </a:p>
          <a:p>
            <a:pPr lvl="1"/>
            <a:r>
              <a:rPr lang="en-GB" dirty="0" smtClean="0"/>
              <a:t>Londoners kept more domestic servants than anywhere else</a:t>
            </a:r>
          </a:p>
          <a:p>
            <a:pPr lvl="1"/>
            <a:endParaRPr lang="en-GB" dirty="0" smtClean="0"/>
          </a:p>
          <a:p>
            <a:pPr lvl="1"/>
            <a:r>
              <a:rPr lang="en-GB" dirty="0" smtClean="0"/>
              <a:t>Westminster was ‘saturated’ with domestic servants. Five times as many employers kept menservants than in the nation as a whole.</a:t>
            </a:r>
          </a:p>
          <a:p>
            <a:endParaRPr lang="en-GB" dirty="0" smtClean="0"/>
          </a:p>
          <a:p>
            <a:r>
              <a:rPr lang="en-GB" dirty="0" smtClean="0"/>
              <a:t>Meldrum, 15, Table 2.1, based on Earle, </a:t>
            </a:r>
            <a:r>
              <a:rPr lang="en-GB" i="1" dirty="0" smtClean="0"/>
              <a:t>City full of People</a:t>
            </a:r>
            <a:r>
              <a:rPr lang="en-GB" dirty="0" smtClean="0"/>
              <a:t>, 125.</a:t>
            </a:r>
            <a:endParaRPr lang="en-GB"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2267744" y="548680"/>
            <a:ext cx="3705225" cy="3076575"/>
          </a:xfrm>
          <a:prstGeom prst="rect">
            <a:avLst/>
          </a:prstGeom>
          <a:noFill/>
          <a:ln w="9525">
            <a:noFill/>
            <a:miter lim="800000"/>
            <a:headEnd/>
            <a:tailEnd/>
          </a:ln>
        </p:spPr>
      </p:pic>
      <p:sp>
        <p:nvSpPr>
          <p:cNvPr id="3" name="TextBox 2"/>
          <p:cNvSpPr txBox="1"/>
          <p:nvPr/>
        </p:nvSpPr>
        <p:spPr>
          <a:xfrm>
            <a:off x="1475656" y="4365104"/>
            <a:ext cx="5184576" cy="1200329"/>
          </a:xfrm>
          <a:prstGeom prst="rect">
            <a:avLst/>
          </a:prstGeom>
          <a:noFill/>
        </p:spPr>
        <p:txBody>
          <a:bodyPr wrap="square" rtlCol="0">
            <a:spAutoFit/>
          </a:bodyPr>
          <a:lstStyle/>
          <a:p>
            <a:r>
              <a:rPr lang="en-GB" dirty="0" smtClean="0"/>
              <a:t>Table III shows the range of the annual wages paid to 712 female yearly hired  servants who also received 'diet and lodging‘ in St Martins, 1750-60, </a:t>
            </a:r>
          </a:p>
          <a:p>
            <a:r>
              <a:rPr lang="en-GB" dirty="0" smtClean="0"/>
              <a:t>Kent, ‘Ubiquitous but invisible’, 118.</a:t>
            </a:r>
            <a:endParaRPr lang="en-GB"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9632" y="404664"/>
            <a:ext cx="6480720" cy="646331"/>
          </a:xfrm>
          <a:prstGeom prst="rect">
            <a:avLst/>
          </a:prstGeom>
          <a:noFill/>
        </p:spPr>
        <p:txBody>
          <a:bodyPr wrap="square" rtlCol="0">
            <a:spAutoFit/>
          </a:bodyPr>
          <a:lstStyle/>
          <a:p>
            <a:r>
              <a:rPr lang="en-GB" dirty="0" smtClean="0"/>
              <a:t>Tables from D. A. Kent, ‘Ubiquitous but invisible’ from St Martin’s settlement examinations  1750-60</a:t>
            </a:r>
            <a:endParaRPr lang="en-GB" dirty="0"/>
          </a:p>
        </p:txBody>
      </p:sp>
      <p:pic>
        <p:nvPicPr>
          <p:cNvPr id="1026" name="Picture 2"/>
          <p:cNvPicPr>
            <a:picLocks noChangeAspect="1" noChangeArrowheads="1"/>
          </p:cNvPicPr>
          <p:nvPr/>
        </p:nvPicPr>
        <p:blipFill>
          <a:blip r:embed="rId2" cstate="print"/>
          <a:srcRect/>
          <a:stretch>
            <a:fillRect/>
          </a:stretch>
        </p:blipFill>
        <p:spPr bwMode="auto">
          <a:xfrm>
            <a:off x="2123729" y="1556792"/>
            <a:ext cx="3683102" cy="2952328"/>
          </a:xfrm>
          <a:prstGeom prst="rect">
            <a:avLst/>
          </a:prstGeom>
          <a:noFill/>
          <a:ln w="9525">
            <a:noFill/>
            <a:miter lim="800000"/>
            <a:headEnd/>
            <a:tailEnd/>
          </a:ln>
        </p:spPr>
      </p:pic>
      <p:sp>
        <p:nvSpPr>
          <p:cNvPr id="4" name="TextBox 3"/>
          <p:cNvSpPr txBox="1"/>
          <p:nvPr/>
        </p:nvSpPr>
        <p:spPr>
          <a:xfrm>
            <a:off x="1331640" y="4797152"/>
            <a:ext cx="6264696" cy="369332"/>
          </a:xfrm>
          <a:prstGeom prst="rect">
            <a:avLst/>
          </a:prstGeom>
          <a:noFill/>
        </p:spPr>
        <p:txBody>
          <a:bodyPr wrap="square" rtlCol="0">
            <a:spAutoFit/>
          </a:bodyPr>
          <a:lstStyle/>
          <a:p>
            <a:r>
              <a:rPr lang="en-GB" dirty="0" smtClean="0"/>
              <a:t>Table I The age at which 695 women left employment, 115.</a:t>
            </a:r>
            <a:endParaRPr lang="en-GB"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2267744" y="692696"/>
            <a:ext cx="3400425" cy="2400300"/>
          </a:xfrm>
          <a:prstGeom prst="rect">
            <a:avLst/>
          </a:prstGeom>
          <a:noFill/>
          <a:ln w="9525">
            <a:noFill/>
            <a:miter lim="800000"/>
            <a:headEnd/>
            <a:tailEnd/>
          </a:ln>
        </p:spPr>
      </p:pic>
      <p:sp>
        <p:nvSpPr>
          <p:cNvPr id="3" name="TextBox 2"/>
          <p:cNvSpPr txBox="1"/>
          <p:nvPr/>
        </p:nvSpPr>
        <p:spPr>
          <a:xfrm>
            <a:off x="1115616" y="3284984"/>
            <a:ext cx="6768752" cy="1754326"/>
          </a:xfrm>
          <a:prstGeom prst="rect">
            <a:avLst/>
          </a:prstGeom>
          <a:noFill/>
        </p:spPr>
        <p:txBody>
          <a:bodyPr wrap="square" rtlCol="0">
            <a:spAutoFit/>
          </a:bodyPr>
          <a:lstStyle/>
          <a:p>
            <a:r>
              <a:rPr lang="en-GB" dirty="0" smtClean="0"/>
              <a:t>Table II The interval in years between the end of employment and the date of the examination for those women over 40 who never married. </a:t>
            </a:r>
          </a:p>
          <a:p>
            <a:endParaRPr lang="en-GB" dirty="0" smtClean="0"/>
          </a:p>
          <a:p>
            <a:r>
              <a:rPr lang="en-GB" dirty="0" smtClean="0"/>
              <a:t>Nearly 60 per cent of these women had an interval of more than ten years between the period of service and the examination during which time they had remained unmarried, 117</a:t>
            </a:r>
            <a:endParaRPr lang="en-GB"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2051720" y="1052736"/>
            <a:ext cx="4343400" cy="1971675"/>
          </a:xfrm>
          <a:prstGeom prst="rect">
            <a:avLst/>
          </a:prstGeom>
          <a:noFill/>
          <a:ln w="9525">
            <a:noFill/>
            <a:miter lim="800000"/>
            <a:headEnd/>
            <a:tailEnd/>
          </a:ln>
        </p:spPr>
      </p:pic>
      <p:sp>
        <p:nvSpPr>
          <p:cNvPr id="3" name="TextBox 2"/>
          <p:cNvSpPr txBox="1"/>
          <p:nvPr/>
        </p:nvSpPr>
        <p:spPr>
          <a:xfrm>
            <a:off x="1619672" y="3717032"/>
            <a:ext cx="6048672" cy="1477328"/>
          </a:xfrm>
          <a:prstGeom prst="rect">
            <a:avLst/>
          </a:prstGeom>
          <a:noFill/>
        </p:spPr>
        <p:txBody>
          <a:bodyPr wrap="square" rtlCol="0">
            <a:spAutoFit/>
          </a:bodyPr>
          <a:lstStyle/>
          <a:p>
            <a:r>
              <a:rPr lang="en-GB" dirty="0" smtClean="0"/>
              <a:t>In Table IV the employers of 518 female servants have been grouped into broad occupational categories. </a:t>
            </a:r>
          </a:p>
          <a:p>
            <a:endParaRPr lang="en-GB" dirty="0" smtClean="0"/>
          </a:p>
          <a:p>
            <a:r>
              <a:rPr lang="en-GB" dirty="0" smtClean="0"/>
              <a:t>Over 85 per cent of these servants were hired by artisans, trades people and retailers of various kinds, 119</a:t>
            </a:r>
            <a:endParaRPr lang="en-GB"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916832"/>
            <a:ext cx="7560840" cy="954107"/>
          </a:xfrm>
          <a:prstGeom prst="rect">
            <a:avLst/>
          </a:prstGeom>
          <a:noFill/>
        </p:spPr>
        <p:txBody>
          <a:bodyPr wrap="square" rtlCol="0">
            <a:spAutoFit/>
          </a:bodyPr>
          <a:lstStyle/>
          <a:p>
            <a:r>
              <a:rPr lang="en-GB" sz="2800" dirty="0" smtClean="0"/>
              <a:t>What about another live population, those examined under the settlement laws?</a:t>
            </a:r>
            <a:endParaRPr lang="en-GB" sz="2800"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1259632" y="404664"/>
          <a:ext cx="6248401" cy="4686300"/>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1331640" y="5517232"/>
            <a:ext cx="5832648" cy="923330"/>
          </a:xfrm>
          <a:prstGeom prst="rect">
            <a:avLst/>
          </a:prstGeom>
          <a:noFill/>
        </p:spPr>
        <p:txBody>
          <a:bodyPr wrap="square" rtlCol="0">
            <a:spAutoFit/>
          </a:bodyPr>
          <a:lstStyle/>
          <a:p>
            <a:r>
              <a:rPr lang="en-GB" dirty="0" smtClean="0"/>
              <a:t>Those aged 15-30 formed about 30-40% of all those examined under the settlement laws in St Martin in the Fields</a:t>
            </a:r>
            <a:endParaRPr lang="en-GB"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1187624" y="260648"/>
          <a:ext cx="6457950" cy="5172074"/>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539552" y="5805264"/>
            <a:ext cx="8064896" cy="923330"/>
          </a:xfrm>
          <a:prstGeom prst="rect">
            <a:avLst/>
          </a:prstGeom>
          <a:noFill/>
        </p:spPr>
        <p:txBody>
          <a:bodyPr wrap="square" rtlCol="0">
            <a:spAutoFit/>
          </a:bodyPr>
          <a:lstStyle/>
          <a:p>
            <a:r>
              <a:rPr lang="en-GB" dirty="0" smtClean="0"/>
              <a:t>The SR of those examined suggests significant volatility over time. In fact the graph is identical to the SR of those admitted to the workhouse during this period. The two populations, of course, overlapped to a significant extent.</a:t>
            </a:r>
            <a:endParaRPr lang="en-GB"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260648"/>
            <a:ext cx="8280920" cy="5909310"/>
          </a:xfrm>
          <a:prstGeom prst="rect">
            <a:avLst/>
          </a:prstGeom>
          <a:noFill/>
        </p:spPr>
        <p:txBody>
          <a:bodyPr wrap="square" rtlCol="0">
            <a:spAutoFit/>
          </a:bodyPr>
          <a:lstStyle/>
          <a:p>
            <a:r>
              <a:rPr lang="en-GB" sz="2400" b="1" dirty="0" smtClean="0"/>
              <a:t>Some key recent works:</a:t>
            </a:r>
          </a:p>
          <a:p>
            <a:endParaRPr lang="en-GB" sz="2400" dirty="0" smtClean="0"/>
          </a:p>
          <a:p>
            <a:r>
              <a:rPr lang="en-GB" sz="2400" dirty="0" smtClean="0"/>
              <a:t>J. Jean Hecht, </a:t>
            </a:r>
            <a:r>
              <a:rPr lang="en-GB" sz="2400" i="1" dirty="0" smtClean="0"/>
              <a:t>The Domestic Servant in Eighteenth-Century England</a:t>
            </a:r>
            <a:r>
              <a:rPr lang="en-GB" sz="2400" dirty="0" smtClean="0"/>
              <a:t>, 1980 </a:t>
            </a:r>
            <a:r>
              <a:rPr lang="en-GB" sz="2400" dirty="0" err="1" smtClean="0"/>
              <a:t>edn</a:t>
            </a:r>
            <a:r>
              <a:rPr lang="en-GB" sz="2400" dirty="0" smtClean="0"/>
              <a:t>. First published in 1956  as </a:t>
            </a:r>
            <a:r>
              <a:rPr lang="en-GB" sz="2400" i="1" dirty="0" smtClean="0"/>
              <a:t>The Domestic Servant Class in Eighteenth-Century England</a:t>
            </a:r>
            <a:r>
              <a:rPr lang="en-GB" sz="2400" dirty="0" smtClean="0"/>
              <a:t>.</a:t>
            </a:r>
          </a:p>
          <a:p>
            <a:endParaRPr lang="en-GB" sz="2400" dirty="0" smtClean="0"/>
          </a:p>
          <a:p>
            <a:r>
              <a:rPr lang="en-GB" sz="2400" dirty="0" smtClean="0"/>
              <a:t>B. Hill, </a:t>
            </a:r>
            <a:r>
              <a:rPr lang="en-GB" sz="2400" i="1" dirty="0" smtClean="0"/>
              <a:t>Servants: English Domestics in the Eighteenth Century</a:t>
            </a:r>
            <a:r>
              <a:rPr lang="en-GB" sz="2400" dirty="0" smtClean="0"/>
              <a:t>, 1996.</a:t>
            </a:r>
          </a:p>
          <a:p>
            <a:endParaRPr lang="en-GB" sz="2400" dirty="0" smtClean="0"/>
          </a:p>
          <a:p>
            <a:r>
              <a:rPr lang="en-GB" sz="2400" dirty="0" smtClean="0"/>
              <a:t>D. A. Kent, ‘Ubiquitous but invisible: female domestic servants in mid-eighteenth-century London’, </a:t>
            </a:r>
            <a:r>
              <a:rPr lang="en-GB" sz="2400" i="1" dirty="0" smtClean="0"/>
              <a:t>History Workshop </a:t>
            </a:r>
            <a:r>
              <a:rPr lang="en-GB" sz="2400" dirty="0" smtClean="0"/>
              <a:t>28 (1989), 111-128</a:t>
            </a:r>
          </a:p>
          <a:p>
            <a:endParaRPr lang="en-GB" sz="2400" dirty="0" smtClean="0"/>
          </a:p>
          <a:p>
            <a:r>
              <a:rPr lang="en-GB" sz="2400" dirty="0" smtClean="0"/>
              <a:t>Tim Meldrum, </a:t>
            </a:r>
            <a:r>
              <a:rPr lang="en-GB" sz="2400" i="1" dirty="0" smtClean="0"/>
              <a:t>Domestic Service and Gender 1660-1750. Life and work in the London Household</a:t>
            </a:r>
            <a:r>
              <a:rPr lang="en-GB" sz="2400" dirty="0" smtClean="0"/>
              <a:t>, 2000.</a:t>
            </a:r>
          </a:p>
          <a:p>
            <a:endParaRPr lang="en-GB"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eads_of_six-of_hogarths_servants.jpg"/>
          <p:cNvPicPr>
            <a:picLocks noChangeAspect="1"/>
          </p:cNvPicPr>
          <p:nvPr/>
        </p:nvPicPr>
        <p:blipFill>
          <a:blip r:embed="rId2" cstate="print"/>
          <a:stretch>
            <a:fillRect/>
          </a:stretch>
        </p:blipFill>
        <p:spPr>
          <a:xfrm>
            <a:off x="395536" y="692696"/>
            <a:ext cx="4982766" cy="4176464"/>
          </a:xfrm>
          <a:prstGeom prst="rect">
            <a:avLst/>
          </a:prstGeom>
        </p:spPr>
      </p:pic>
      <p:sp>
        <p:nvSpPr>
          <p:cNvPr id="3" name="TextBox 2"/>
          <p:cNvSpPr txBox="1"/>
          <p:nvPr/>
        </p:nvSpPr>
        <p:spPr>
          <a:xfrm>
            <a:off x="395536" y="5517232"/>
            <a:ext cx="8280920" cy="1200329"/>
          </a:xfrm>
          <a:prstGeom prst="rect">
            <a:avLst/>
          </a:prstGeom>
          <a:noFill/>
        </p:spPr>
        <p:txBody>
          <a:bodyPr wrap="square" rtlCol="0">
            <a:spAutoFit/>
          </a:bodyPr>
          <a:lstStyle/>
          <a:p>
            <a:r>
              <a:rPr lang="en-GB" sz="1200" dirty="0" smtClean="0"/>
              <a:t>“In this famous painting Hogarth communicates the particular appearance and character of his household servants whilst simultaneously depicting them as a tightly knit group, unified by their pictorial proximity, by their shared outward gaze, and by their common loyalty to the artist and his family. The canvas offers both an intensely personal and benevolent portrayal of six persons known intimately to the artist, and a kind of pictorial manifesto promoting the qualities of sincerity and deference appropriate for members of a servant class.” </a:t>
            </a:r>
          </a:p>
          <a:p>
            <a:r>
              <a:rPr lang="en-GB" sz="1200" dirty="0" smtClean="0">
                <a:hlinkClick r:id="rId3"/>
              </a:rPr>
              <a:t>http://www.tate.org.uk/britain/exhibitions/hogarth/rooms/room10.shtm</a:t>
            </a:r>
            <a:endParaRPr lang="en-GB" sz="1200" dirty="0"/>
          </a:p>
        </p:txBody>
      </p:sp>
      <p:sp>
        <p:nvSpPr>
          <p:cNvPr id="5" name="TextBox 4"/>
          <p:cNvSpPr txBox="1"/>
          <p:nvPr/>
        </p:nvSpPr>
        <p:spPr>
          <a:xfrm>
            <a:off x="5580112" y="0"/>
            <a:ext cx="3563888" cy="5324535"/>
          </a:xfrm>
          <a:prstGeom prst="rect">
            <a:avLst/>
          </a:prstGeom>
          <a:noFill/>
        </p:spPr>
        <p:txBody>
          <a:bodyPr wrap="square" rtlCol="0">
            <a:spAutoFit/>
          </a:bodyPr>
          <a:lstStyle/>
          <a:p>
            <a:r>
              <a:rPr lang="en-GB" sz="2000" dirty="0" smtClean="0"/>
              <a:t>William Hogarth</a:t>
            </a:r>
          </a:p>
          <a:p>
            <a:r>
              <a:rPr lang="en-GB" sz="2000" i="1" dirty="0" smtClean="0"/>
              <a:t>Heads of Six of Hogarth's Servants </a:t>
            </a:r>
            <a:r>
              <a:rPr lang="en-GB" sz="2000" dirty="0" smtClean="0"/>
              <a:t>circa 1750-5</a:t>
            </a:r>
          </a:p>
          <a:p>
            <a:r>
              <a:rPr lang="en-GB" sz="2000" dirty="0" smtClean="0"/>
              <a:t>Oil on canvas </a:t>
            </a:r>
          </a:p>
          <a:p>
            <a:r>
              <a:rPr lang="en-GB" sz="2000" dirty="0" smtClean="0"/>
              <a:t>630 x 755 mm </a:t>
            </a:r>
          </a:p>
          <a:p>
            <a:r>
              <a:rPr lang="en-GB" sz="2000" dirty="0" smtClean="0"/>
              <a:t>© Tate</a:t>
            </a:r>
          </a:p>
          <a:p>
            <a:endParaRPr lang="en-GB" sz="2000" dirty="0" smtClean="0"/>
          </a:p>
          <a:p>
            <a:r>
              <a:rPr lang="en-GB" sz="2000" dirty="0" smtClean="0"/>
              <a:t>SR of 100 in Hogarth’s atypical high status West End household</a:t>
            </a:r>
          </a:p>
          <a:p>
            <a:endParaRPr lang="en-GB" sz="2000" dirty="0" smtClean="0"/>
          </a:p>
          <a:p>
            <a:r>
              <a:rPr lang="en-GB" sz="2000" dirty="0" smtClean="0"/>
              <a:t>Only 2.8% households in two city parishes had 6 or more servants</a:t>
            </a:r>
          </a:p>
          <a:p>
            <a:endParaRPr lang="en-GB" sz="2000" dirty="0" smtClean="0"/>
          </a:p>
          <a:p>
            <a:r>
              <a:rPr lang="en-GB" sz="2000" dirty="0" smtClean="0"/>
              <a:t>56% of servants were male in those households keeping 6 or more servants</a:t>
            </a:r>
            <a:endParaRPr lang="en-GB"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dissolv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oll Handy dating from 1730s.jpg"/>
          <p:cNvPicPr>
            <a:picLocks noChangeAspect="1"/>
          </p:cNvPicPr>
          <p:nvPr/>
        </p:nvPicPr>
        <p:blipFill>
          <a:blip r:embed="rId2" cstate="print"/>
          <a:stretch>
            <a:fillRect/>
          </a:stretch>
        </p:blipFill>
        <p:spPr>
          <a:xfrm>
            <a:off x="0" y="0"/>
            <a:ext cx="4613004" cy="6858000"/>
          </a:xfrm>
          <a:prstGeom prst="rect">
            <a:avLst/>
          </a:prstGeom>
        </p:spPr>
      </p:pic>
      <p:sp>
        <p:nvSpPr>
          <p:cNvPr id="3" name="TextBox 2"/>
          <p:cNvSpPr txBox="1"/>
          <p:nvPr/>
        </p:nvSpPr>
        <p:spPr>
          <a:xfrm>
            <a:off x="5183560" y="2348880"/>
            <a:ext cx="3960440" cy="4247317"/>
          </a:xfrm>
          <a:prstGeom prst="rect">
            <a:avLst/>
          </a:prstGeom>
          <a:noFill/>
        </p:spPr>
        <p:txBody>
          <a:bodyPr wrap="square" rtlCol="0">
            <a:spAutoFit/>
          </a:bodyPr>
          <a:lstStyle/>
          <a:p>
            <a:r>
              <a:rPr lang="en-GB" dirty="0" smtClean="0"/>
              <a:t>BM description:</a:t>
            </a:r>
          </a:p>
          <a:p>
            <a:r>
              <a:rPr lang="en-GB" dirty="0" smtClean="0"/>
              <a:t>Satire: a figure representing a housemaid, with her body made of domestic instruments, within a rococo frame. c.1730s</a:t>
            </a:r>
          </a:p>
          <a:p>
            <a:endParaRPr lang="en-GB" dirty="0" smtClean="0"/>
          </a:p>
          <a:p>
            <a:r>
              <a:rPr lang="en-GB" dirty="0" smtClean="0"/>
              <a:t>Hand-coloured etching</a:t>
            </a:r>
          </a:p>
          <a:p>
            <a:endParaRPr lang="en-GB" dirty="0" smtClean="0"/>
          </a:p>
          <a:p>
            <a:r>
              <a:rPr lang="en-GB" dirty="0" smtClean="0"/>
              <a:t>Lettered with title, followed by a key with twenty-six numbers to elements in the composition; at the bottom a letter of recommendation of the services of the figure to Lady Crosspatch from Margery </a:t>
            </a:r>
            <a:r>
              <a:rPr lang="en-GB" dirty="0" err="1" smtClean="0"/>
              <a:t>Makefree</a:t>
            </a:r>
            <a:r>
              <a:rPr lang="en-GB" dirty="0" smtClean="0"/>
              <a:t>.</a:t>
            </a:r>
          </a:p>
          <a:p>
            <a:endParaRPr lang="en-GB" dirty="0"/>
          </a:p>
        </p:txBody>
      </p:sp>
      <p:sp>
        <p:nvSpPr>
          <p:cNvPr id="4" name="TextBox 3"/>
          <p:cNvSpPr txBox="1"/>
          <p:nvPr/>
        </p:nvSpPr>
        <p:spPr>
          <a:xfrm>
            <a:off x="5076056" y="188640"/>
            <a:ext cx="3960440" cy="954107"/>
          </a:xfrm>
          <a:prstGeom prst="rect">
            <a:avLst/>
          </a:prstGeom>
          <a:noFill/>
        </p:spPr>
        <p:txBody>
          <a:bodyPr wrap="square" rtlCol="0">
            <a:spAutoFit/>
          </a:bodyPr>
          <a:lstStyle/>
          <a:p>
            <a:r>
              <a:rPr lang="en-GB" sz="2800" dirty="0" smtClean="0"/>
              <a:t>Most domestic servants in London were female...</a:t>
            </a:r>
            <a:endParaRPr lang="en-GB"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oll Handy caption detail.jpg"/>
          <p:cNvPicPr>
            <a:picLocks noChangeAspect="1"/>
          </p:cNvPicPr>
          <p:nvPr/>
        </p:nvPicPr>
        <p:blipFill>
          <a:blip r:embed="rId3" cstate="print"/>
          <a:stretch>
            <a:fillRect/>
          </a:stretch>
        </p:blipFill>
        <p:spPr>
          <a:xfrm>
            <a:off x="611560" y="0"/>
            <a:ext cx="7882538" cy="3013120"/>
          </a:xfrm>
          <a:prstGeom prst="rect">
            <a:avLst/>
          </a:prstGeom>
        </p:spPr>
      </p:pic>
      <p:sp>
        <p:nvSpPr>
          <p:cNvPr id="3" name="TextBox 2"/>
          <p:cNvSpPr txBox="1"/>
          <p:nvPr/>
        </p:nvSpPr>
        <p:spPr>
          <a:xfrm>
            <a:off x="179512" y="3429000"/>
            <a:ext cx="8640960" cy="3139321"/>
          </a:xfrm>
          <a:prstGeom prst="rect">
            <a:avLst/>
          </a:prstGeom>
          <a:noFill/>
        </p:spPr>
        <p:txBody>
          <a:bodyPr wrap="square" rtlCol="0">
            <a:spAutoFit/>
          </a:bodyPr>
          <a:lstStyle/>
          <a:p>
            <a:r>
              <a:rPr lang="en-GB" dirty="0" smtClean="0"/>
              <a:t>To the Lady Crosspatch. </a:t>
            </a:r>
          </a:p>
          <a:p>
            <a:r>
              <a:rPr lang="en-GB" dirty="0" smtClean="0"/>
              <a:t>Madam I have lately brought to Town a poor wench Destitute of a Living &amp; as I have it not in my Power to provide for her &amp; hearing you have been long </a:t>
            </a:r>
            <a:r>
              <a:rPr lang="en-GB" dirty="0" err="1" smtClean="0"/>
              <a:t>pester’d</a:t>
            </a:r>
            <a:r>
              <a:rPr lang="en-GB" dirty="0" smtClean="0"/>
              <a:t> with Disobedient headstrong Servants I do therefore recommend her to you &amp; I do assure you on the Word of a Woman that she is very Quiet Honest – in Short She is made up with all the good Qualities &amp;c I do not know above one thing in her that may be </a:t>
            </a:r>
            <a:r>
              <a:rPr lang="en-GB" dirty="0" err="1" smtClean="0"/>
              <a:t>Call’d</a:t>
            </a:r>
            <a:r>
              <a:rPr lang="en-GB" dirty="0" smtClean="0"/>
              <a:t> a Fault &amp; that is she had the Misfortune by a fall to be </a:t>
            </a:r>
            <a:r>
              <a:rPr lang="en-GB" dirty="0" err="1" smtClean="0"/>
              <a:t>Crack’d</a:t>
            </a:r>
            <a:r>
              <a:rPr lang="en-GB" dirty="0" smtClean="0"/>
              <a:t> &amp; is become Pot </a:t>
            </a:r>
            <a:r>
              <a:rPr lang="en-GB" dirty="0" err="1" smtClean="0"/>
              <a:t>Belly’d</a:t>
            </a:r>
            <a:r>
              <a:rPr lang="en-GB" dirty="0" smtClean="0"/>
              <a:t> but as this small fault is so </a:t>
            </a:r>
            <a:r>
              <a:rPr lang="en-GB" dirty="0" err="1" smtClean="0"/>
              <a:t>Comon</a:t>
            </a:r>
            <a:r>
              <a:rPr lang="en-GB" dirty="0" smtClean="0"/>
              <a:t> in our sex I hope (for the poor Creature’s sake) that it will be </a:t>
            </a:r>
            <a:r>
              <a:rPr lang="en-GB" dirty="0" err="1" smtClean="0"/>
              <a:t>overlook’d</a:t>
            </a:r>
            <a:r>
              <a:rPr lang="en-GB" dirty="0" smtClean="0"/>
              <a:t> by You.      Your Humble Servant   Margery </a:t>
            </a:r>
            <a:r>
              <a:rPr lang="en-GB" dirty="0" err="1" smtClean="0"/>
              <a:t>Makefree</a:t>
            </a:r>
            <a:endParaRPr lang="en-GB" dirty="0" smtClean="0"/>
          </a:p>
          <a:p>
            <a:endParaRPr lang="en-GB" dirty="0" smtClean="0"/>
          </a:p>
          <a:p>
            <a:r>
              <a:rPr lang="en-GB" dirty="0" smtClean="0"/>
              <a:t>P.S. She will come for Small wages</a:t>
            </a:r>
            <a:endParaRPr lang="en-GB" dirty="0"/>
          </a:p>
        </p:txBody>
      </p:sp>
      <p:pic>
        <p:nvPicPr>
          <p:cNvPr id="4" name="Picture 3" descr="Moll Handy cracked pot detail.jpg"/>
          <p:cNvPicPr>
            <a:picLocks noChangeAspect="1"/>
          </p:cNvPicPr>
          <p:nvPr/>
        </p:nvPicPr>
        <p:blipFill>
          <a:blip r:embed="rId4" cstate="print"/>
          <a:stretch>
            <a:fillRect/>
          </a:stretch>
        </p:blipFill>
        <p:spPr>
          <a:xfrm>
            <a:off x="6036865" y="1556792"/>
            <a:ext cx="3107135" cy="530120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ssolv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ssolv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1331640" y="404664"/>
            <a:ext cx="5584568" cy="570748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dissolve">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646</TotalTime>
  <Words>4265</Words>
  <Application>Microsoft Office PowerPoint</Application>
  <PresentationFormat>On-screen Show (4:3)</PresentationFormat>
  <Paragraphs>483</Paragraphs>
  <Slides>57</Slides>
  <Notes>1</Notes>
  <HiddenSlides>0</HiddenSlides>
  <MMClips>0</MMClips>
  <ScaleCrop>false</ScaleCrop>
  <HeadingPairs>
    <vt:vector size="4" baseType="variant">
      <vt:variant>
        <vt:lpstr>Theme</vt:lpstr>
      </vt:variant>
      <vt:variant>
        <vt:i4>1</vt:i4>
      </vt:variant>
      <vt:variant>
        <vt:lpstr>Slide Titles</vt:lpstr>
      </vt:variant>
      <vt:variant>
        <vt:i4>57</vt:i4>
      </vt:variant>
    </vt:vector>
  </HeadingPairs>
  <TitlesOfParts>
    <vt:vector size="58" baseType="lpstr">
      <vt:lpstr>Office Theme</vt:lpstr>
      <vt:lpstr>LPSS CONFERENCE Domestic Service in England, 1600-2000</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The hardships of life: more evidence about the role of domestic servants in the live population can be inferred from their percentage of the pauper population of the parish</vt:lpstr>
      <vt:lpstr>The age group 15-30 made up 25% of those admitted into the parish workhouse</vt:lpstr>
      <vt:lpstr>The SR of this age group admitted to the workhouse suggests that females in this age group were especially vulnerable to destitution  Bastardy was an additional risk  In addition to infectious disease and insecure employment</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Appendices</vt:lpstr>
      <vt:lpstr>Slide 49</vt:lpstr>
      <vt:lpstr>Slide 50</vt:lpstr>
      <vt:lpstr>Slide 51</vt:lpstr>
      <vt:lpstr>Slide 52</vt:lpstr>
      <vt:lpstr>Slide 53</vt:lpstr>
      <vt:lpstr>Slide 54</vt:lpstr>
      <vt:lpstr>Slide 55</vt:lpstr>
      <vt:lpstr>Slide 56</vt:lpstr>
      <vt:lpstr>Slide 57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LPSS CONFERENCE</dc:title>
  <dc:creator>njpb</dc:creator>
  <cp:lastModifiedBy>njpb</cp:lastModifiedBy>
  <cp:revision>202</cp:revision>
  <dcterms:created xsi:type="dcterms:W3CDTF">2011-04-07T05:55:46Z</dcterms:created>
  <dcterms:modified xsi:type="dcterms:W3CDTF">2011-04-17T19:06:11Z</dcterms:modified>
</cp:coreProperties>
</file>